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23" r:id="rId2"/>
    <p:sldId id="256" r:id="rId3"/>
    <p:sldId id="282" r:id="rId4"/>
    <p:sldId id="283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6" r:id="rId18"/>
    <p:sldId id="258" r:id="rId19"/>
    <p:sldId id="259" r:id="rId20"/>
    <p:sldId id="260" r:id="rId21"/>
    <p:sldId id="261" r:id="rId22"/>
    <p:sldId id="284" r:id="rId23"/>
    <p:sldId id="285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95" r:id="rId33"/>
    <p:sldId id="306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7" r:id="rId43"/>
    <p:sldId id="340" r:id="rId44"/>
    <p:sldId id="341" r:id="rId45"/>
    <p:sldId id="342" r:id="rId46"/>
    <p:sldId id="343" r:id="rId47"/>
    <p:sldId id="344" r:id="rId48"/>
    <p:sldId id="345" r:id="rId49"/>
    <p:sldId id="34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9" autoAdjust="0"/>
    <p:restoredTop sz="94660"/>
  </p:normalViewPr>
  <p:slideViewPr>
    <p:cSldViewPr>
      <p:cViewPr varScale="1">
        <p:scale>
          <a:sx n="69" d="100"/>
          <a:sy n="69" d="100"/>
        </p:scale>
        <p:origin x="-145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7F0C9-CD5F-40FA-B414-E35AF5E1BC3A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3CE05-5ABD-418B-91EE-1917881D0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31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a?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CE05-5ABD-418B-91EE-1917881D082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97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CE05-5ABD-418B-91EE-1917881D082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5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29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a?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61B8E-8C5C-428D-990C-BE0EFD991441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C5D314-F1DD-4CD0-9329-A29B11C97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5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EF23-DA9F-465C-BE44-023B29B57DDF}" type="datetimeFigureOut">
              <a:rPr lang="en-US" smtClean="0"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886C-89B4-48A4-BAEB-97F6F0D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SHAPE PROPERTIES 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3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667000" y="3962400"/>
            <a:ext cx="37338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4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4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723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two short sides and two long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3352800"/>
            <a:ext cx="389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886200" y="42672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6629400" y="3276600"/>
            <a:ext cx="2286000" cy="2057400"/>
          </a:xfrm>
          <a:prstGeom prst="wedgeEllipseCallout">
            <a:avLst>
              <a:gd name="adj1" fmla="val -64306"/>
              <a:gd name="adj2" fmla="val 462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an </a:t>
            </a:r>
          </a:p>
          <a:p>
            <a:pPr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r</a:t>
            </a:r>
            <a:r>
              <a:rPr lang="en-GB" sz="4000" dirty="0" smtClean="0">
                <a:solidFill>
                  <a:srgbClr val="FF0000"/>
                </a:solidFill>
                <a:latin typeface="SassoonPrimaryType" pitchFamily="2" charset="0"/>
              </a:rPr>
              <a:t>ectangle !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nimBg="1"/>
      <p:bldP spid="1229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We are all quadrilaterals.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908050"/>
            <a:ext cx="7415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We all have 4 sides</a:t>
            </a:r>
            <a:r>
              <a:rPr lang="en-GB" sz="4000" dirty="0" smtClean="0">
                <a:solidFill>
                  <a:schemeClr val="accent2"/>
                </a:solidFill>
                <a:latin typeface="SassoonPrimaryType" pitchFamily="2" charset="0"/>
              </a:rPr>
              <a:t>.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00113" y="2420938"/>
            <a:ext cx="2087562" cy="1655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219700" y="1916113"/>
            <a:ext cx="3168650" cy="720725"/>
          </a:xfrm>
          <a:prstGeom prst="parallelogram">
            <a:avLst>
              <a:gd name="adj" fmla="val 10991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924300" y="3284538"/>
            <a:ext cx="2376488" cy="16557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258888" y="4652963"/>
            <a:ext cx="1657350" cy="1512887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211638" y="5300663"/>
            <a:ext cx="3743325" cy="10080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059113" y="2924175"/>
            <a:ext cx="3527425" cy="3311525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067175" y="3789363"/>
            <a:ext cx="1447800" cy="175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300788" y="2133600"/>
            <a:ext cx="2286000" cy="2057400"/>
          </a:xfrm>
          <a:prstGeom prst="wedgeEllipseCallout">
            <a:avLst>
              <a:gd name="adj1" fmla="val -79167"/>
              <a:gd name="adj2" fmla="val 545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pentagon!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3213" y="49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7675" y="1073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5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5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68313" y="2420938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4" grpId="0" autoUpdateAnimBg="0"/>
      <p:bldP spid="14346" grpId="0" autoUpdateAnimBg="0"/>
      <p:bldP spid="14347" grpId="0" autoUpdateAnimBg="0"/>
      <p:bldP spid="143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124075" y="3141663"/>
            <a:ext cx="3887788" cy="3024187"/>
          </a:xfrm>
          <a:prstGeom prst="hexagon">
            <a:avLst>
              <a:gd name="adj" fmla="val 32139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276600" y="3716338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0000FF"/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6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6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5435600" y="2205038"/>
            <a:ext cx="2520950" cy="2232025"/>
          </a:xfrm>
          <a:prstGeom prst="wedgeEllipseCallout">
            <a:avLst>
              <a:gd name="adj1" fmla="val -71032"/>
              <a:gd name="adj2" fmla="val 528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hexagon!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84888" y="2565400"/>
            <a:ext cx="2573337" cy="2087563"/>
          </a:xfrm>
          <a:prstGeom prst="wedgeEllipseCallout">
            <a:avLst>
              <a:gd name="adj1" fmla="val -64745"/>
              <a:gd name="adj2" fmla="val 53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an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heptagon!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7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7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42291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5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utoUpdateAnimBg="0"/>
      <p:bldP spid="23558" grpId="0" autoUpdateAnimBg="0"/>
      <p:bldP spid="23559" grpId="0" autoUpdateAnimBg="0"/>
      <p:bldP spid="235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8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8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68313" y="2133600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635375" y="2997200"/>
            <a:ext cx="3455988" cy="352901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500563" y="3789363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6372225" y="2565400"/>
            <a:ext cx="2286000" cy="2057400"/>
          </a:xfrm>
          <a:prstGeom prst="wedgeEllipseCallout">
            <a:avLst>
              <a:gd name="adj1" fmla="val -79167"/>
              <a:gd name="adj2" fmla="val 545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 am an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octagon!</a:t>
            </a:r>
            <a:endParaRPr lang="en-GB" sz="2400">
              <a:latin typeface="Times New Roman" pitchFamily="18" charset="0"/>
            </a:endParaRPr>
          </a:p>
        </p:txBody>
      </p:sp>
      <p:pic>
        <p:nvPicPr>
          <p:cNvPr id="18450" name="Picture 18" descr="MCj021530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18129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104E-6 L -0.59514 0.4878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57" y="24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  <p:bldP spid="18438" grpId="0" autoUpdateAnimBg="0"/>
      <p:bldP spid="18440" grpId="0" autoUpdateAnimBg="0"/>
      <p:bldP spid="18441" grpId="0" animBg="1"/>
      <p:bldP spid="18442" grpId="0" animBg="1"/>
      <p:bldP spid="1844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239000" y="47244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57200" y="457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543800" y="5334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2997200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>
                <a:solidFill>
                  <a:schemeClr val="accent2"/>
                </a:solidFill>
                <a:latin typeface=".VnHelvetIns" pitchFamily="34" charset="0"/>
              </a:rPr>
              <a:t>WELL DONE</a:t>
            </a:r>
            <a:endParaRPr lang="en-US" sz="8000" dirty="0">
              <a:solidFill>
                <a:schemeClr val="accent2"/>
              </a:solidFill>
              <a:latin typeface=".VnHelvetI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19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648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What properties does a </a:t>
            </a:r>
            <a:r>
              <a:rPr lang="en-US" sz="5400" dirty="0">
                <a:solidFill>
                  <a:srgbClr val="FF0000"/>
                </a:solidFill>
              </a:rPr>
              <a:t>3</a:t>
            </a:r>
            <a:r>
              <a:rPr lang="en-US" sz="5400" dirty="0" smtClean="0">
                <a:solidFill>
                  <a:srgbClr val="FF0000"/>
                </a:solidFill>
              </a:rPr>
              <a:t>D SHAPE have 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ube 2"/>
          <p:cNvSpPr/>
          <p:nvPr/>
        </p:nvSpPr>
        <p:spPr>
          <a:xfrm>
            <a:off x="2428860" y="2514600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714620"/>
            <a:ext cx="3429023" cy="2286016"/>
          </a:xfrm>
          <a:prstGeom prst="rect">
            <a:avLst/>
          </a:prstGeom>
          <a:solidFill>
            <a:srgbClr val="92D050">
              <a:alpha val="7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14480" y="3286124"/>
            <a:ext cx="1643074" cy="28575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819400"/>
            <a:ext cx="1576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  <a:latin typeface="Comic Sans MS" pitchFamily="66" charset="0"/>
              </a:rPr>
              <a:t>Face</a:t>
            </a:r>
            <a:endParaRPr lang="en-US" sz="4000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28860" y="2714620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8860" y="5000636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4678" y="1928802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85058" y="3858422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713288" y="3859216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500694" y="3073398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427669" y="1929199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855899" y="1930787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859869" y="4215215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52592" y="1928802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1191009" y="2404669"/>
            <a:ext cx="1571636" cy="90565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20" y="1501914"/>
            <a:ext cx="171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Edges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5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What properties does a 2D SHAPE </a:t>
            </a:r>
            <a:r>
              <a:rPr lang="en-US" sz="5400" dirty="0" smtClean="0">
                <a:solidFill>
                  <a:srgbClr val="FF0000"/>
                </a:solidFill>
              </a:rPr>
              <a:t>have 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524000" y="25273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5400000">
            <a:off x="6718300" y="22479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198120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24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53166" y="4071942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24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14618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53166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20" idx="0"/>
          </p:cNvCxnSpPr>
          <p:nvPr/>
        </p:nvCxnSpPr>
        <p:spPr>
          <a:xfrm flipH="1" flipV="1">
            <a:off x="6338922" y="1964526"/>
            <a:ext cx="1071534" cy="1035847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" idx="2"/>
            <a:endCxn id="11" idx="6"/>
          </p:cNvCxnSpPr>
          <p:nvPr/>
        </p:nvCxnSpPr>
        <p:spPr>
          <a:xfrm flipH="1">
            <a:off x="6338918" y="3708259"/>
            <a:ext cx="1071538" cy="506559"/>
          </a:xfrm>
          <a:prstGeom prst="straightConnector1">
            <a:avLst/>
          </a:prstGeom>
          <a:ln w="53975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3000373"/>
            <a:ext cx="2247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C000"/>
                </a:solidFill>
                <a:latin typeface="Comic Sans MS" pitchFamily="66" charset="0"/>
              </a:rPr>
              <a:t>Vertices</a:t>
            </a:r>
            <a:endParaRPr lang="en-US" sz="4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28860" y="1928802"/>
            <a:ext cx="4214842" cy="307183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28860" y="2714620"/>
            <a:ext cx="3429024" cy="2286016"/>
          </a:xfrm>
          <a:prstGeom prst="rect">
            <a:avLst/>
          </a:prstGeom>
          <a:solidFill>
            <a:srgbClr val="92D050">
              <a:alpha val="7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14480" y="3286124"/>
            <a:ext cx="1643074" cy="28575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8662" y="3071810"/>
            <a:ext cx="95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92D050"/>
                </a:solidFill>
                <a:latin typeface="Comic Sans MS" pitchFamily="66" charset="0"/>
              </a:rPr>
              <a:t>Face</a:t>
            </a:r>
            <a:endParaRPr lang="en-US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5984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5984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8" y="4857760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10350" y="4071942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8" y="2571744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71802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10350" y="1785926"/>
            <a:ext cx="285752" cy="28575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20" idx="0"/>
          </p:cNvCxnSpPr>
          <p:nvPr/>
        </p:nvCxnSpPr>
        <p:spPr>
          <a:xfrm rot="16200000" flipV="1">
            <a:off x="6585356" y="2175272"/>
            <a:ext cx="1035849" cy="614353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" idx="2"/>
          </p:cNvCxnSpPr>
          <p:nvPr/>
        </p:nvCxnSpPr>
        <p:spPr>
          <a:xfrm rot="5400000">
            <a:off x="6854941" y="3587865"/>
            <a:ext cx="496676" cy="614354"/>
          </a:xfrm>
          <a:prstGeom prst="straightConnector1">
            <a:avLst/>
          </a:prstGeom>
          <a:ln w="53975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3000373"/>
            <a:ext cx="2247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C000"/>
                </a:solidFill>
                <a:latin typeface="Comic Sans MS" pitchFamily="66" charset="0"/>
              </a:rPr>
              <a:t>Corners or</a:t>
            </a:r>
          </a:p>
          <a:p>
            <a:pPr algn="ctr"/>
            <a:r>
              <a:rPr lang="en-GB" b="1" dirty="0" smtClean="0">
                <a:solidFill>
                  <a:srgbClr val="FFC000"/>
                </a:solidFill>
                <a:latin typeface="Comic Sans MS" pitchFamily="66" charset="0"/>
              </a:rPr>
              <a:t>Vertices</a:t>
            </a:r>
            <a:endParaRPr lang="en-U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428860" y="2714620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28860" y="5000636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4678" y="1928802"/>
            <a:ext cx="342902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285058" y="3858422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713288" y="3859216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00694" y="3073398"/>
            <a:ext cx="228760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27669" y="1929199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55899" y="1930787"/>
            <a:ext cx="785818" cy="7850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43042" y="1928802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1191009" y="2404669"/>
            <a:ext cx="1571636" cy="90565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1702345"/>
            <a:ext cx="95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Edges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8002"/>
            <a:ext cx="7772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dirty="0">
                <a:solidFill>
                  <a:schemeClr val="tx1"/>
                </a:solidFill>
                <a:latin typeface="SassoonPrimaryType" pitchFamily="2" charset="0"/>
              </a:rPr>
              <a:t>Can you guess the shape?</a:t>
            </a:r>
          </a:p>
        </p:txBody>
      </p:sp>
      <p:pic>
        <p:nvPicPr>
          <p:cNvPr id="7" name="Picture 5" descr="MCED0021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44" y="885402"/>
            <a:ext cx="1056038" cy="13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024335" y="533400"/>
            <a:ext cx="1151990" cy="1134194"/>
          </a:xfrm>
          <a:prstGeom prst="cube">
            <a:avLst>
              <a:gd name="adj" fmla="val 25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7016051" y="4572000"/>
            <a:ext cx="1137349" cy="1620334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990600" y="4828014"/>
            <a:ext cx="1270166" cy="1344186"/>
          </a:xfrm>
          <a:prstGeom prst="can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8" descr="MCED0021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051" y="705511"/>
            <a:ext cx="1306324" cy="122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3d_pyrami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0898" y="4953000"/>
            <a:ext cx="1645932" cy="1519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0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</a:t>
            </a:r>
            <a:r>
              <a:rPr lang="en-GB" sz="4000" dirty="0" smtClean="0">
                <a:solidFill>
                  <a:schemeClr val="accent2"/>
                </a:solidFill>
              </a:rPr>
              <a:t>have </a:t>
            </a:r>
            <a:r>
              <a:rPr lang="en-GB" sz="4000" dirty="0">
                <a:solidFill>
                  <a:schemeClr val="accent2"/>
                </a:solidFill>
              </a:rPr>
              <a:t>no flat faces 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no 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just one curved face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Sphere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828800" y="3692525"/>
            <a:ext cx="3090863" cy="284364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</a:t>
            </a:r>
            <a:r>
              <a:rPr lang="en-GB" sz="4000" dirty="0" smtClean="0">
                <a:solidFill>
                  <a:schemeClr val="accent2"/>
                </a:solidFill>
              </a:rPr>
              <a:t>have 4 triangle </a:t>
            </a:r>
            <a:r>
              <a:rPr lang="en-GB" sz="4000" dirty="0">
                <a:solidFill>
                  <a:schemeClr val="accent2"/>
                </a:solidFill>
              </a:rPr>
              <a:t>flat faces 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 square faces </a:t>
            </a:r>
            <a:r>
              <a:rPr lang="en-GB" sz="40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square-based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pyramid !</a:t>
            </a:r>
            <a:endParaRPr lang="en-GB" sz="2400" b="1" dirty="0">
              <a:latin typeface="Times New Roman" pitchFamily="18" charset="0"/>
            </a:endParaRPr>
          </a:p>
        </p:txBody>
      </p:sp>
      <p:pic>
        <p:nvPicPr>
          <p:cNvPr id="8" name="Picture 11" descr="3d_pyram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89" y="3573842"/>
            <a:ext cx="3849111" cy="309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>
            <a:endCxn id="4" idx="3"/>
          </p:cNvCxnSpPr>
          <p:nvPr/>
        </p:nvCxnSpPr>
        <p:spPr>
          <a:xfrm flipH="1">
            <a:off x="1828800" y="5943600"/>
            <a:ext cx="1600200" cy="3636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533400" y="5943600"/>
            <a:ext cx="1295400" cy="7272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base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8609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7" grpId="0" autoUpdateAnimBg="0"/>
      <p:bldP spid="1025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</a:t>
            </a:r>
            <a:r>
              <a:rPr lang="en-GB" sz="4000" dirty="0" smtClean="0">
                <a:solidFill>
                  <a:schemeClr val="accent2"/>
                </a:solidFill>
              </a:rPr>
              <a:t>have </a:t>
            </a:r>
            <a:r>
              <a:rPr lang="en-GB" sz="4000" dirty="0">
                <a:solidFill>
                  <a:schemeClr val="accent2"/>
                </a:solidFill>
              </a:rPr>
              <a:t>one curved face and one flat face.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My flat face is a circle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7432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Cone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667000" y="2895600"/>
            <a:ext cx="2630487" cy="2971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666999" y="5334000"/>
            <a:ext cx="2630487" cy="118707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" name="Straight Arrow Connector 7"/>
          <p:cNvCxnSpPr>
            <a:endCxn id="9" idx="3"/>
          </p:cNvCxnSpPr>
          <p:nvPr/>
        </p:nvCxnSpPr>
        <p:spPr>
          <a:xfrm flipH="1">
            <a:off x="1828800" y="5943600"/>
            <a:ext cx="1600200" cy="3636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33400" y="5943600"/>
            <a:ext cx="1295400" cy="7272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base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autoUpdateAnimBg="0"/>
      <p:bldP spid="10247" grpId="0" autoUpdateAnimBg="0"/>
      <p:bldP spid="10250" grpId="0" animBg="1" autoUpdateAnimBg="0"/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</a:t>
            </a:r>
            <a:r>
              <a:rPr lang="en-GB" sz="4000" dirty="0" smtClean="0">
                <a:solidFill>
                  <a:schemeClr val="accent2"/>
                </a:solidFill>
              </a:rPr>
              <a:t>have 6 flat square </a:t>
            </a:r>
            <a:r>
              <a:rPr lang="en-GB" sz="4000" dirty="0">
                <a:solidFill>
                  <a:schemeClr val="accent2"/>
                </a:solidFill>
              </a:rPr>
              <a:t>faces 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12 straight </a:t>
            </a:r>
            <a:r>
              <a:rPr lang="en-GB" sz="4000" dirty="0">
                <a:solidFill>
                  <a:schemeClr val="accent2"/>
                </a:solidFill>
              </a:rPr>
              <a:t>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8 vertices.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7432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Cube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362200" y="4037732"/>
            <a:ext cx="2628900" cy="2591667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h-salamanders.com/image-files/3d-geometric-shapes-cylinder-bw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2" t="29640" r="21686" b="20064"/>
          <a:stretch/>
        </p:blipFill>
        <p:spPr bwMode="auto">
          <a:xfrm>
            <a:off x="2590250" y="3447723"/>
            <a:ext cx="2972350" cy="333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</a:t>
            </a:r>
            <a:r>
              <a:rPr lang="en-GB" sz="4000" dirty="0" smtClean="0">
                <a:solidFill>
                  <a:schemeClr val="accent2"/>
                </a:solidFill>
              </a:rPr>
              <a:t>have </a:t>
            </a:r>
            <a:r>
              <a:rPr lang="en-GB" sz="4000" dirty="0">
                <a:solidFill>
                  <a:schemeClr val="accent2"/>
                </a:solidFill>
              </a:rPr>
              <a:t>2 flat circular faces.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no 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one </a:t>
            </a:r>
            <a:r>
              <a:rPr lang="en-GB" sz="4000" dirty="0">
                <a:solidFill>
                  <a:schemeClr val="accent2"/>
                </a:solidFill>
              </a:rPr>
              <a:t>curved face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5146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Cylinder !</a:t>
            </a:r>
            <a:endParaRPr lang="en-GB" sz="2400" b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3733800"/>
            <a:ext cx="1600200" cy="213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33400" y="5943600"/>
            <a:ext cx="1295400" cy="7272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base</a:t>
            </a:r>
            <a:endParaRPr lang="en-US" sz="32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828800" y="6459642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6 flat faces; 2 are squares and 4 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12 </a:t>
            </a:r>
            <a:r>
              <a:rPr lang="en-GB" sz="4000" dirty="0">
                <a:solidFill>
                  <a:schemeClr val="accent2"/>
                </a:solidFill>
              </a:rPr>
              <a:t>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8 vertices.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Cuboid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676400" y="4480862"/>
            <a:ext cx="3433763" cy="1886384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5 </a:t>
            </a:r>
            <a:r>
              <a:rPr lang="en-GB" sz="4000" dirty="0">
                <a:solidFill>
                  <a:schemeClr val="accent2"/>
                </a:solidFill>
              </a:rPr>
              <a:t>flat faces; 2 are </a:t>
            </a:r>
            <a:r>
              <a:rPr lang="en-GB" sz="4000" dirty="0" smtClean="0">
                <a:solidFill>
                  <a:schemeClr val="accent2"/>
                </a:solidFill>
              </a:rPr>
              <a:t>triangles </a:t>
            </a:r>
            <a:r>
              <a:rPr lang="en-GB" sz="4000" dirty="0">
                <a:solidFill>
                  <a:schemeClr val="accent2"/>
                </a:solidFill>
              </a:rPr>
              <a:t>and </a:t>
            </a:r>
            <a:r>
              <a:rPr lang="en-GB" sz="4000" dirty="0" smtClean="0">
                <a:solidFill>
                  <a:schemeClr val="accent2"/>
                </a:solidFill>
              </a:rPr>
              <a:t>3 </a:t>
            </a:r>
            <a:r>
              <a:rPr lang="en-GB" sz="4000" dirty="0">
                <a:solidFill>
                  <a:schemeClr val="accent2"/>
                </a:solidFill>
              </a:rPr>
              <a:t>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9</a:t>
            </a:r>
            <a:r>
              <a:rPr lang="en-GB" sz="4000" dirty="0" smtClean="0">
                <a:solidFill>
                  <a:schemeClr val="accent2"/>
                </a:solidFill>
              </a:rPr>
              <a:t> </a:t>
            </a:r>
            <a:r>
              <a:rPr lang="en-GB" sz="4000" dirty="0">
                <a:solidFill>
                  <a:schemeClr val="accent2"/>
                </a:solidFill>
              </a:rPr>
              <a:t>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6 vertices.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Triangular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Prism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AutoShape 2" descr="data:image/jpeg;base64,/9j/4AAQSkZJRgABAQAAAQABAAD/2wCEAAkGBwgHBhUIBxMWFgkUGCEZGBUWGCQeIBwiJSIgICMoICQhIiohICIoJSEgITEtJSkrLjQuICA1OjcsNygwLiwBCgoKBQUFDgUFDisZExkrKysrKysrKysrKysrKysrKysrKysrKysrKysrKysrKysrKysrKysrKysrKysrKysrK//AABEIANYA7AMBIgACEQEDEQH/xAAbAAEBAAMBAQEAAAAAAAAAAAAABgQFBwMBAv/EAEQQAAECBQICBAsFBQcFAAAAAAEAAgMEBQYRITESQQciUWETFjI1QlNxc5Oy0xQVM1KBI2JygpEkJSZDobHRFzRjwdL/xAAUAQEAAAAAAAAAAAAAAAAAAAAA/8QAFBEBAAAAAAAAAAAAAAAAAAAAAP/aAAwDAQACEQMRAD8A7iiIgIiICIiAiIgIiICIiAiIgIiICIiAiKJuu+xJz/3Da8P7XcTgcQ2nqQ99YjsgDH5cg7ZIyEG7uu6qRach9rrEQNz5LBq9+3kt3OMjPIZ1XG411XxdM/FuGRY+FTqY9rjKtJHGQRxtcQAXuDQS4HYctdei270fmDHdWLmjumbie0jw+mIO4/Yjhw0jO+NxoBrmhtS25C16E2kU8EwW5Li7d5O5d7f9sBBl0OqS1bpEKpyRzAisDx3Z5HvB0PeCs5c0tImx71i2lH0pE0THk3OOztOOHnu5DuHNy6WgIiICIiAoW+/O7fdj5nK6ULffndvux8zkF0iIgIiICIiAiIgIiICIiAiIgIiIC848aFLwTGmHBsJoyXOOAB3k6Bae67qpdrSQmKk4+EdpDhMGXxD2Nbz3HdqFJS1u12/+GdvYugUfPFDp8MlpcMgtMd2ck92AQderqCH4mbhrnSBMOp1mEwKICWxag4au5FsEb5wQeLQ/w6ZsbZtqkWlTTApzeFvlRIrzl7yMnie7nuTyAycALbSktAk5ZstKMayAwYaxowAOwAbLGrdLgVqkxKZNl4gRWljixxacHfBH9DyIyDkFBO2HcVTuiamqk5rW0HwnBK6dZ4bkOcT2EjIGOZHLWwWHSKbK0emQ6dIN4ZaE0NaO4dvaTue9ZiCU6SLaiXFb/FT9KxLnw0s8aEPbrgE6dbGNdM4PJZVh3Iy6bah1E4E15EZg04IjdHDBJI/MAdcEKhXNJ8GwL/FQgg/cFTfwxh6MKPydtoH5Of5js0BB0tERAREQFC3353b7sfM5XShb787t92PmcgukREBERAREQEREBERAREQERecePBloJjTDg2E0ZLnHAA7ydAg9FE3XfRlJ/wC4LWh/arhcD+zB6kLviuyAMflyD2kZGdVM3BXOkCYdT7NLpehglsWoOGrtwWwRvzzxaEfu6ZsbWtelWtIfZKUzBOr4jtXxDrq93M6nuGdAEGltSxWyM99+3NE+13E7eM4dWH2CG3ADcdoAOpxjJCtERBhVqqylEpUSp1B3DLQm8Tj/ALAd5OAO8hT3RnHrlQoBq9wRCXTTzFhQsDEKG7VoBABOQc6k6cO2q39bo9Pr1OdT6tDESUdu0kjbbUEEfoVnMa1jQ1gw0aADkg+oiIC1V00KVuWgxaRO/hRG44hu0jUEd4OCtqiCK6LK5Mz9GfR6vpWZB3gIwJ1cBox2up4gN+ZBPNWq5tf8vEtO5oN+yDXOg6QZ1jRvDOgftnLcAa9jBpqujQIsOYgtjQSHQnAFrhsQdQQg/aIiAoW+/O7fdj5nK6ULffndvux8zkF0iIgIiICIiAiIgIiICIom676dKVD7gtWF9quBwPUB/Zwu+K7IA/hyO8jIyG8ui6KTa0l9pq0TBd5ENur4h00Y3c7juGRnCj4Vv17pAjNnbxzL0HR0OQY8hz9j+3cMdgIG4z6JGu1tSxPsNQ+/rnimbuBw/EcBwQ/dNwAOzOOWgbk5tUHlKy0CTlmy0q0MgMAa1rRgADYAcgvVEQFPX3c0O1bdfUMcU0SGQYfN73aNA7fzHuBVCsWdpsjUHMfPQmPdCcHwy9oJY4bFudj7EGqsWnVKmWxCg1qLEi1Bw44jojuItc7UtB7G7f15aLfoiAiIgIiIMeoScCoyL5KbbxS8RpY4doIwVDdGs3GoU9GsWquzHlTxyzydYkBxJHtLdjjQbDyV0FQfSlSJpsCFdlDaDWZA8f8AHC142nXUYJPbjixqUF4i19ArEpX6NCqsgcy8VvEO7kQe8HIPeCtggKFvvzu33Y+ZyulC3353b7sfM5BdIiICIiAiIgIiICIpHpKuWLQKIJemn++pp3gZZvMuJALv5cg66ZLRzQRd+X/PztRfSKS4y9EZHbLzFQA4i1zg7iDezGDqNQRuMjPSLVtilWtT/slJZvq+I7V8Q66vdjU6nuGdMLVUqxZGXsDxXnMO42Hwr98xHal4zzDtQTrgBYvRbW5qNJRLarelZkCIbh+dmOo/vyNP6H0kFyiIgIi/MSIyFDMSKQGAZJJwAO9BG9KFfmabSG0ii61yed4GC0bgHRz+4NB35Eg7AqhtqkChUKFTA98TwTQC97i4k89+WdhyGByWc6BAixWxntaYjfJcQCRkYODyyNNF6oCIiAiIgIiIC+EAjB2X1EHNrVDrIviLa0YgUaczHk87Nd6cMf8AoZOgbzcV0lSnSPbT7ioGZHSry7hGlng4Ie3XGdutjGumcHksmwrlh3XbcOoY4ZodSMzGOCI3yhjkPSHcRzQUShb787t92PmcrpQt9+d2+7HzOQXSIiAiIgIiICIiD45zWNLnnDRqSVzayw6871jXnGz92QMy8m08/wA8QctckAjtIPkrL6UapMzT4Nl0ZxbU584c8f5cEeW4651AI7wH6jRWdGpstRqVCpskMS8JgY39OZ7zue8oMxc76T5OYos5AvikMJmJU8My1o1iQDoc9vD/AKZz6K6IvOYgQpmA6XmGh0F4LXNOoIIwQe4hB50+dl6lIsnZJwdLRGhzXDmDqFkLnHR/HjWtccaxagf7OMxpFzjq+GSSW76lupxvo87ALo6AufdJcGduSpS1mSzIjZKYPhZmOGnhENhzwtcRwlxIB7jwaYKt6nUpKkyhm6nEZClwQC95wMk4GpWUg85aBClZdsvLgNgsaGtaNgAMAf0XoiICIiAiIgIiICIiAuaVIiwukRtSyRQqm7giN9GHG04Xex2pPteeQXS1qbqoUtctAi0ic0hxW4DvykatI9hAKDbKFvvzu33Y+Zy9ei6uzdQpD6PWhisyLvAxQd3AeQ/XcOA354J5heV9+d2+7HzOQXSIiAiIgIiICxqnPy9Lp0SfnDwy8Jpe49wGVkrnF8viXfdcKyJUuEizEede046u7IZ73aO17WnkUHr0XSUxVZqYviqNImZ04gtO8OA04aP5sA6aEBp5roS/MOGyFDEOEAGNGABsAF+kBERBEdKNCmZ2mQ67RwfvmQd4aFw+mAQXsIGpyBtzxjmVR2vW5a46BBq8n+HFbnH5Ts4HvBBH6LaLm0gPEG/RS2DFvVJxdCJ2hR+bR2B+gA7eHGxQZFxUuo3Zf8GnT0FzbbkgI7nPHUjxNmgdobrkdnFnyhnoKi3TfSNxdWWkMe+if/KrJB006RY6oBomy0cYYctDsa8JOpGdsoMhFFV53SMKtEFBbI/d2R4PwvHx4wM5wcb5/TC31sGvGmf4oEET/EfwM8PDpjytc7oNuil7sdeonGeKYlDLcPX+0cWeLJ24TtjC+Wm69jOu8bBKCV4ep9n4s8WRvxHbGUFSi1tfbWXU/FuugtneIaxw4txz8nXK01IhX42pMNZiSBkM9cQmxA/GDjh4jjfG/LKCrRY9QE2ZCIKcWCc4T4MxM8PFjq8WNcZxnHJSIg9JmdYtMx/BF/5QWyIuezFL6UXTDjLz0mIPEeEGHqBnTP7PfCDoSLDo8OehUuHDqzmvnw0CI9gw0u5kaDT9Fpq9TLqmqh4Wiz0OBKYA8G6XEQ55nJI3QTfSDAiWrc0C/ZFrjCGIE4xo3hnZ+2ctOPbiGNNc5d5x4UzPw48u4Ogvgtc1zTkEEuIIPMFbCbExRbSmot9TLJmU4DnhhCH1SOHhwCclxOAe0hcvoUG6Ja35dkdsAQDD4oLYrn8Yhlzi0OwMczj93hQd+REQEREBERBprvuCBbFuxatMDi8GOqzOONx0a39T3bZK03Rfb8xSaI6o1bP3zOu8PHJGCCdWt7RwgnQ7FzgtNNht99JIk9TRKUeJ/ZEjk6DvDMEdxDhs5dLQEREBEWhq920qk12XokYudUJl2Gsht4i0a9Z4Gobpv7TsCQHy8rmh2zTRGEN8Wdiu8HAgsBJiPOwyBgduvIHGVNzFj1au2bHlrkmC+sx3COzB6kvEaOq2H2DHVcRyJxrqehEA78l9QSvRxckW47eDp9pZVIDjBmGHcPbzI5cW/ccjkqpc0uprbHvuFdcPIpU4RAnBya70InZpjUnkHc3LpaAiIgIiICIiAiIgIiICIpLpHuWLQaQ2VpmDW5pwhS7OfESAXexuc52zwoJ6tj/qFfjaGzWgU5wiTDhqIkYaBme7JB/nGhwtnfWlWZj1Y+Zy3djW1CtS3WU5p4pjV8WJze86uJO57BnXAC0t9+d2+7HzOQXSIiAiIgKU6RrliW/RBCp44qxMu8DLQwdS86Z9jcg9meEaZVU5zWNLnnDRqSVza02G9r4i3bMZ+65QmBJDk468cTsOc6EdoG7EFTYdtQrUtqHTGHMfy4r/AM8R3lHv5NHc0KhREBEUJf10VSHUGWpaTC6ux28RiEYbBh5wXk4x29uO8kAhcxA50MtYcOI0PYpu0bOlbec+emHmYrUUkxZp46zs40A14W6DQdg7BjY2vSYtDoMKmzEaJHisHWixDlziTk764GcAEnAwMlbVAREQa+4KPK1+ixaTPD+zxmlp7R2EZ0y04cO8BSvRdVJtktFtStaVSnkMzn8SGfw3D9MD+mdThXS530myUxRKhAvuktLpiVPBMMHpwTkHIG5bnOug3PkoOiIvCRnJeoSbJyTcHS8Roc1w2IK90BERAREQEREBERB5TUxBlJZ0zMuDYLGlznHYADJK55YEKLd9xxb6qA/swLoEiwjyWA4c8fvOPEO3V42wnSDMx7ruCHYVMcRBdiLOxW46kMdYN7nO0P6s3BK6FJy0GSlGSsq0NgQ2hrWjYADAH9EHsoW+/O7fdj5nK6ULffndvux8zkF0iIgIix5+dl6dJPnZ1wbLw2lznHYAIIrpRq03GZCtChkfe091Xf8Ajg68bzrpsR3gOxqFX0OkylCpMOl05vDLQm8LR/qSe8nJPeSoroykZisz8e+qu0iZmurLsP8AlwBjhx2F2MnGh39JdDQERau5qfP1SixJKlTBl5p4wIwbxFo54GRgkZAIIIOCEHhT7optSuKNQ5EufMS7Q6I9rcsaSSOEu24xvj282uA3XCOLix1u1aq2Ldp1r0htNpTcQhq5x1c93Nzzzcf+AMAALbICIiAiIgLymZeDNyzpaZaHQHtLXNOoIIwQe4jReqIOc9H0WPa9xR7Gn/8Atm5jyTz6UMkktzndp/XRx2wujKK6UKDNT9MZW6Nn77kHeGg49IAgvaeZBA254xzVBa1dlbkoMKrSZHBEaCRnPC70mnvB0QbVERAREQEREBaG9bkl7Vt6JUo2DFA4YTD6bz5LRzOupxyBK3y5lTMdIl+GquPFbtNdwQRyixty/t6vVxnI8kjcoN70a25MUakun6xrXJt3hZhx1IJ8lmexo5a6l3LCsERAULffndvux8zldKFvvzu33Y+ZyC6REQFze/I0W7bnhWNIO/srcRp5w5MBBazPIu0P6tO2VY3ZX5W2Lfi1ad8iGOq38zjo1o9pwO7U7BaLouoE1S6K6qVnWtzrvDRnHcZ8lnaA0cuRJGwCCwl4EKWgNl5dobBYA1rWjAaAMAADQADRei/L3thsL4hAYBkk6ADvWrty4afcko+bpRc6XZEMPjLSA4jmwnym94QSE/cVYu+4IlvWkXQZCXeGzM8RqCD1mQgRvpjJ79MYLuiNBDcE5PajWtb5I31K+oCIiAiIgIiICIiAuaU0eIPSCaWcNt+pOLoAAwIcbQFvcHbAd7ANiulqdv62xdNtRJCGeGdb14ETYsiN1ac7jPkkjkSgokUv0dXMbmt4RJvSqQT4KYYRgtiN0Om2u+mm45KoQEREBEWvr9Yk6BR4lUqLuGXhtye/sA7ycAe1BJdJdZno0eDZ9uuxVpzPG8H8GEPKccajOoHsdzwq2gUeUoFGhUqnjEvCaGjbJ7ScADiccuOm5Kk+jGkTcZsS8K6AavP4cBj8KF6DB2DGCfY3OSMq8QEREBQt9+d2+7HzOV0oW+/O7fdj5nILpEUp0kXK627eJkwXVSYPgZdo3L3aA/pv7cDmgn57/H3SGKcMOt+mODowIyIkfUBveG7EHscDuF0tTFp0aUsa0BCnYgywOizEZ3pOOriTucbDngDmtPa9br17VttXk+KWteCXBgIBfNHUZOR1WDu551J8gN5eNtzFzwoUi6YMKl8WZiGwdaK3k3iz1RnfTXPct7JSkvISjZSTYGS7AGta0YAA7F7IgIiICIiAiIgIiICIiAiIg5pc2bEvmHc8EBtEnSIM2APJfrwRO7vP8W5cF0ta+v0eUr9Gi0qfGZeK0tONx2EZyMg4I7wFK9GFanHQYtrVw/3vIHgJP+ZD9B47dMDnpwknLkF0iIgLmNXz0h319xtz4vU5wfMHdsWKNmexuoPsf3Fb/pHuWYotOh0+kYNcnH+CgNOdMkBzjjYNB/qRuAVsrKtqBatAZTYTi+NkvixTvEe7VxP+wzrgDU7oN6iIgIiIChb787t92PmcrpQt9+d2+7HzOQXROBk7LlNNq8pXbnj31V4gZblP4oMqXek7AD3gelnZuNTloxkLd9KdZm2ycO16E4ffU+fBt/ch+m4nBwMZGd8cRGrV8lejmD9vl4VQiiJQZOG0QJXhwDE9J8XXDyT1tgOsRgYPEFhTpyXrFKZOQgfs8ZgcGvbg4cM4IPcsmFDhwYQhQQGw2jAaBgADYAcgv2iAiIgIiICIiAiIgIiICIiAiIgLnnSZJTNFqEG+qO3imZXqTDB6cA5z7S3OR7c+iuhrzmIEKal3S8w0OgvBa5p2IIwQfaEH4kJyXqEkyck3B0vEaHNcNiCvs3NQJKVdNTbg2Axpc5x2AGpJXPbAjxLTuSNYs+cS2TGkXH0obiS5ue1pzvqcPO2Ev6YjXbcUOxKY4iDpFnYjT5EMahntdkH9W7jOA/XR7LTNz12LfdVDhCfmHJQ3DBZCycuI2y7tB/NuCF0ZeUrLwZSWbLSrQ2Axoa1o2AAwAO4DReqAiIgIiIChb787t92PmcrpQt9+d2+7HzOQS0Jt1S9+TNxObJxIp4oENr3v/Zta7A4SIe5wcnTOTtnC3/jTefqJH4sX6aIgeNN5+okfixfpp403n6iR+LF+miIHjTefqJH4sX6aeNN5+okfixfpoiB403n6iR+LF+mnjTefqJH4sX6aIgeNN5+okfixfpp403n6iR+LF+miIHjTefqJH4sX6aeNN5+okfixfpoiB403n6iR+LF+mnjTefqJH4sX6aIgeNN5+okfixfpp403n6iR+LF+miIHjTefqJH4sX6aeNN5+okfixfpoiB403n6iR+LF+mnjTefqJH4sX6aIgn7q8a7giwJtrJODUJWIIkKMyJEJHa0gw8Fp0yO72q46O7ViW5TokeoObEq81EMaPEbsSSSA3IB4RnOvMu7gPiIK1ERAREQEREBQt9+d2+7HzOXx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81412"/>
            <a:ext cx="3007704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72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28700" y="1219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1000" y="8382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731000" y="838200"/>
            <a:ext cx="0" cy="25908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4"/>
          </p:cNvCxnSpPr>
          <p:nvPr/>
        </p:nvCxnSpPr>
        <p:spPr>
          <a:xfrm>
            <a:off x="1870854" y="1219200"/>
            <a:ext cx="834246" cy="16764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5003018"/>
            <a:ext cx="0" cy="1397782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87992" y="1852610"/>
            <a:ext cx="1143008" cy="3571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90800" y="2895600"/>
            <a:ext cx="1828800" cy="29194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00520" y="2057400"/>
            <a:ext cx="171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Sides</a:t>
            </a:r>
            <a:endParaRPr lang="en-US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>
            <a:endCxn id="5" idx="5"/>
          </p:cNvCxnSpPr>
          <p:nvPr/>
        </p:nvCxnSpPr>
        <p:spPr>
          <a:xfrm flipH="1">
            <a:off x="2286000" y="1941510"/>
            <a:ext cx="1524000" cy="11589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553200" y="4876800"/>
            <a:ext cx="16002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34000" y="2895600"/>
            <a:ext cx="1422400" cy="22336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62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7 </a:t>
            </a:r>
            <a:r>
              <a:rPr lang="en-GB" sz="4000" dirty="0">
                <a:solidFill>
                  <a:schemeClr val="accent2"/>
                </a:solidFill>
              </a:rPr>
              <a:t>flat faces; 2 are </a:t>
            </a:r>
            <a:r>
              <a:rPr lang="en-GB" sz="4000" dirty="0" smtClean="0">
                <a:solidFill>
                  <a:schemeClr val="accent2"/>
                </a:solidFill>
              </a:rPr>
              <a:t>pentagons </a:t>
            </a:r>
            <a:r>
              <a:rPr lang="en-GB" sz="4000" dirty="0">
                <a:solidFill>
                  <a:schemeClr val="accent2"/>
                </a:solidFill>
              </a:rPr>
              <a:t>and </a:t>
            </a:r>
            <a:r>
              <a:rPr lang="en-GB" sz="4000" dirty="0" smtClean="0">
                <a:solidFill>
                  <a:schemeClr val="accent2"/>
                </a:solidFill>
              </a:rPr>
              <a:t>5 </a:t>
            </a:r>
            <a:r>
              <a:rPr lang="en-GB" sz="4000" dirty="0">
                <a:solidFill>
                  <a:schemeClr val="accent2"/>
                </a:solidFill>
              </a:rPr>
              <a:t>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15 </a:t>
            </a:r>
            <a:r>
              <a:rPr lang="en-GB" sz="4000" dirty="0">
                <a:solidFill>
                  <a:schemeClr val="accent2"/>
                </a:solidFill>
              </a:rPr>
              <a:t>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10 vertices.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879725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Pentagonal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Prism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AutoShape 2" descr="data:image/jpeg;base64,/9j/4AAQSkZJRgABAQAAAQABAAD/2wCEAAkGBwgHBhUIBxMWFgkUGCEZGBUWGCQeIBwiJSIgICMoICQhIiohICIoJSEgITEtJSkrLjQuICA1OjcsNygwLiwBCgoKBQUFDgUFDisZExkrKysrKysrKysrKysrKysrKysrKysrKysrKysrKysrKysrKysrKysrKysrKysrKysrK//AABEIANYA7AMBIgACEQEDEQH/xAAbAAEBAAMBAQEAAAAAAAAAAAAABgQFBwMBAv/EAEQQAAECBQICBAsFBQcFAAAAAAEAAgMEBQYRITESQQciUWETFjI1QlNxc5Oy0xQVM1KBI2JygpEkJSZDobHRFzRjwdL/xAAUAQEAAAAAAAAAAAAAAAAAAAAA/8QAFBEBAAAAAAAAAAAAAAAAAAAAAP/aAAwDAQACEQMRAD8A7iiIgIiICIiAiIgIiICIiAiIgIiICIiAiKJuu+xJz/3Da8P7XcTgcQ2nqQ99YjsgDH5cg7ZIyEG7uu6qRach9rrEQNz5LBq9+3kt3OMjPIZ1XG411XxdM/FuGRY+FTqY9rjKtJHGQRxtcQAXuDQS4HYctdei270fmDHdWLmjumbie0jw+mIO4/Yjhw0jO+NxoBrmhtS25C16E2kU8EwW5Li7d5O5d7f9sBBl0OqS1bpEKpyRzAisDx3Z5HvB0PeCs5c0tImx71i2lH0pE0THk3OOztOOHnu5DuHNy6WgIiICIiAoW+/O7fdj5nK6ULffndvux8zkF0iIgIiICIiAiIgIiICIiAiIgIiIC848aFLwTGmHBsJoyXOOAB3k6Bae67qpdrSQmKk4+EdpDhMGXxD2Nbz3HdqFJS1u12/+GdvYugUfPFDp8MlpcMgtMd2ck92AQderqCH4mbhrnSBMOp1mEwKICWxag4au5FsEb5wQeLQ/w6ZsbZtqkWlTTApzeFvlRIrzl7yMnie7nuTyAycALbSktAk5ZstKMayAwYaxowAOwAbLGrdLgVqkxKZNl4gRWljixxacHfBH9DyIyDkFBO2HcVTuiamqk5rW0HwnBK6dZ4bkOcT2EjIGOZHLWwWHSKbK0emQ6dIN4ZaE0NaO4dvaTue9ZiCU6SLaiXFb/FT9KxLnw0s8aEPbrgE6dbGNdM4PJZVh3Iy6bah1E4E15EZg04IjdHDBJI/MAdcEKhXNJ8GwL/FQgg/cFTfwxh6MKPydtoH5Of5js0BB0tERAREQFC3353b7sfM5XShb787t92PmcgukREBERAREQEREBERAREQERecePBloJjTDg2E0ZLnHAA7ydAg9FE3XfRlJ/wC4LWh/arhcD+zB6kLviuyAMflyD2kZGdVM3BXOkCYdT7NLpehglsWoOGrtwWwRvzzxaEfu6ZsbWtelWtIfZKUzBOr4jtXxDrq93M6nuGdAEGltSxWyM99+3NE+13E7eM4dWH2CG3ADcdoAOpxjJCtERBhVqqylEpUSp1B3DLQm8Tj/ALAd5OAO8hT3RnHrlQoBq9wRCXTTzFhQsDEKG7VoBABOQc6k6cO2q39bo9Pr1OdT6tDESUdu0kjbbUEEfoVnMa1jQ1gw0aADkg+oiIC1V00KVuWgxaRO/hRG44hu0jUEd4OCtqiCK6LK5Mz9GfR6vpWZB3gIwJ1cBox2up4gN+ZBPNWq5tf8vEtO5oN+yDXOg6QZ1jRvDOgftnLcAa9jBpqujQIsOYgtjQSHQnAFrhsQdQQg/aIiAoW+/O7fdj5nK6ULffndvux8zkF0iIgIiICIiAiIgIiICIom676dKVD7gtWF9quBwPUB/Zwu+K7IA/hyO8jIyG8ui6KTa0l9pq0TBd5ENur4h00Y3c7juGRnCj4Vv17pAjNnbxzL0HR0OQY8hz9j+3cMdgIG4z6JGu1tSxPsNQ+/rnimbuBw/EcBwQ/dNwAOzOOWgbk5tUHlKy0CTlmy0q0MgMAa1rRgADYAcgvVEQFPX3c0O1bdfUMcU0SGQYfN73aNA7fzHuBVCsWdpsjUHMfPQmPdCcHwy9oJY4bFudj7EGqsWnVKmWxCg1qLEi1Bw44jojuItc7UtB7G7f15aLfoiAiIgIiIMeoScCoyL5KbbxS8RpY4doIwVDdGs3GoU9GsWquzHlTxyzydYkBxJHtLdjjQbDyV0FQfSlSJpsCFdlDaDWZA8f8AHC142nXUYJPbjixqUF4i19ArEpX6NCqsgcy8VvEO7kQe8HIPeCtggKFvvzu33Y+ZyulC3353b7sfM5BdIiICIiAiIgIiICIpHpKuWLQKIJemn++pp3gZZvMuJALv5cg66ZLRzQRd+X/PztRfSKS4y9EZHbLzFQA4i1zg7iDezGDqNQRuMjPSLVtilWtT/slJZvq+I7V8Q66vdjU6nuGdMLVUqxZGXsDxXnMO42Hwr98xHal4zzDtQTrgBYvRbW5qNJRLarelZkCIbh+dmOo/vyNP6H0kFyiIgIi/MSIyFDMSKQGAZJJwAO9BG9KFfmabSG0ii61yed4GC0bgHRz+4NB35Eg7AqhtqkChUKFTA98TwTQC97i4k89+WdhyGByWc6BAixWxntaYjfJcQCRkYODyyNNF6oCIiAiIgIiIC+EAjB2X1EHNrVDrIviLa0YgUaczHk87Nd6cMf8AoZOgbzcV0lSnSPbT7ioGZHSry7hGlng4Ie3XGdutjGumcHksmwrlh3XbcOoY4ZodSMzGOCI3yhjkPSHcRzQUShb787t92PmcrpQt9+d2+7HzOQXSIiAiIgIiICIiD45zWNLnnDRqSVzayw6871jXnGz92QMy8m08/wA8QctckAjtIPkrL6UapMzT4Nl0ZxbU584c8f5cEeW4651AI7wH6jRWdGpstRqVCpskMS8JgY39OZ7zue8oMxc76T5OYos5AvikMJmJU8My1o1iQDoc9vD/AKZz6K6IvOYgQpmA6XmGh0F4LXNOoIIwQe4hB50+dl6lIsnZJwdLRGhzXDmDqFkLnHR/HjWtccaxagf7OMxpFzjq+GSSW76lupxvo87ALo6AufdJcGduSpS1mSzIjZKYPhZmOGnhENhzwtcRwlxIB7jwaYKt6nUpKkyhm6nEZClwQC95wMk4GpWUg85aBClZdsvLgNgsaGtaNgAMAf0XoiICIiAiIgIiICIiAuaVIiwukRtSyRQqm7giN9GHG04Xex2pPteeQXS1qbqoUtctAi0ic0hxW4DvykatI9hAKDbKFvvzu33Y+Zy9ei6uzdQpD6PWhisyLvAxQd3AeQ/XcOA354J5heV9+d2+7HzOQXSIiAiIgIiICxqnPy9Lp0SfnDwy8Jpe49wGVkrnF8viXfdcKyJUuEizEede046u7IZ73aO17WnkUHr0XSUxVZqYviqNImZ04gtO8OA04aP5sA6aEBp5roS/MOGyFDEOEAGNGABsAF+kBERBEdKNCmZ2mQ67RwfvmQd4aFw+mAQXsIGpyBtzxjmVR2vW5a46BBq8n+HFbnH5Ts4HvBBH6LaLm0gPEG/RS2DFvVJxdCJ2hR+bR2B+gA7eHGxQZFxUuo3Zf8GnT0FzbbkgI7nPHUjxNmgdobrkdnFnyhnoKi3TfSNxdWWkMe+if/KrJB006RY6oBomy0cYYctDsa8JOpGdsoMhFFV53SMKtEFBbI/d2R4PwvHx4wM5wcb5/TC31sGvGmf4oEET/EfwM8PDpjytc7oNuil7sdeonGeKYlDLcPX+0cWeLJ24TtjC+Wm69jOu8bBKCV4ep9n4s8WRvxHbGUFSi1tfbWXU/FuugtneIaxw4txz8nXK01IhX42pMNZiSBkM9cQmxA/GDjh4jjfG/LKCrRY9QE2ZCIKcWCc4T4MxM8PFjq8WNcZxnHJSIg9JmdYtMx/BF/5QWyIuezFL6UXTDjLz0mIPEeEGHqBnTP7PfCDoSLDo8OehUuHDqzmvnw0CI9gw0u5kaDT9Fpq9TLqmqh4Wiz0OBKYA8G6XEQ55nJI3QTfSDAiWrc0C/ZFrjCGIE4xo3hnZ+2ctOPbiGNNc5d5x4UzPw48u4Ogvgtc1zTkEEuIIPMFbCbExRbSmot9TLJmU4DnhhCH1SOHhwCclxOAe0hcvoUG6Ja35dkdsAQDD4oLYrn8Yhlzi0OwMczj93hQd+REQEREBERBprvuCBbFuxatMDi8GOqzOONx0a39T3bZK03Rfb8xSaI6o1bP3zOu8PHJGCCdWt7RwgnQ7FzgtNNht99JIk9TRKUeJ/ZEjk6DvDMEdxDhs5dLQEREBEWhq920qk12XokYudUJl2Gsht4i0a9Z4Gobpv7TsCQHy8rmh2zTRGEN8Wdiu8HAgsBJiPOwyBgduvIHGVNzFj1au2bHlrkmC+sx3COzB6kvEaOq2H2DHVcRyJxrqehEA78l9QSvRxckW47eDp9pZVIDjBmGHcPbzI5cW/ccjkqpc0uprbHvuFdcPIpU4RAnBya70InZpjUnkHc3LpaAiIgIiICIiAiIgIiICIpLpHuWLQaQ2VpmDW5pwhS7OfESAXexuc52zwoJ6tj/qFfjaGzWgU5wiTDhqIkYaBme7JB/nGhwtnfWlWZj1Y+Zy3djW1CtS3WU5p4pjV8WJze86uJO57BnXAC0t9+d2+7HzOQXSIiAiIgKU6RrliW/RBCp44qxMu8DLQwdS86Z9jcg9meEaZVU5zWNLnnDRqSVza02G9r4i3bMZ+65QmBJDk468cTsOc6EdoG7EFTYdtQrUtqHTGHMfy4r/AM8R3lHv5NHc0KhREBEUJf10VSHUGWpaTC6ux28RiEYbBh5wXk4x29uO8kAhcxA50MtYcOI0PYpu0bOlbec+emHmYrUUkxZp46zs40A14W6DQdg7BjY2vSYtDoMKmzEaJHisHWixDlziTk764GcAEnAwMlbVAREQa+4KPK1+ixaTPD+zxmlp7R2EZ0y04cO8BSvRdVJtktFtStaVSnkMzn8SGfw3D9MD+mdThXS530myUxRKhAvuktLpiVPBMMHpwTkHIG5bnOug3PkoOiIvCRnJeoSbJyTcHS8Roc1w2IK90BERAREQEREBERB5TUxBlJZ0zMuDYLGlznHYADJK55YEKLd9xxb6qA/swLoEiwjyWA4c8fvOPEO3V42wnSDMx7ruCHYVMcRBdiLOxW46kMdYN7nO0P6s3BK6FJy0GSlGSsq0NgQ2hrWjYADAH9EHsoW+/O7fdj5nK6ULffndvux8zkF0iIgIix5+dl6dJPnZ1wbLw2lznHYAIIrpRq03GZCtChkfe091Xf8Ajg68bzrpsR3gOxqFX0OkylCpMOl05vDLQm8LR/qSe8nJPeSoroykZisz8e+qu0iZmurLsP8AlwBjhx2F2MnGh39JdDQERau5qfP1SixJKlTBl5p4wIwbxFo54GRgkZAIIIOCEHhT7optSuKNQ5EufMS7Q6I9rcsaSSOEu24xvj282uA3XCOLix1u1aq2Ldp1r0htNpTcQhq5x1c93Nzzzcf+AMAALbICIiAiIgLymZeDNyzpaZaHQHtLXNOoIIwQe4jReqIOc9H0WPa9xR7Gn/8Atm5jyTz6UMkktzndp/XRx2wujKK6UKDNT9MZW6Nn77kHeGg49IAgvaeZBA254xzVBa1dlbkoMKrSZHBEaCRnPC70mnvB0QbVERAREQEREBaG9bkl7Vt6JUo2DFA4YTD6bz5LRzOupxyBK3y5lTMdIl+GquPFbtNdwQRyixty/t6vVxnI8kjcoN70a25MUakun6xrXJt3hZhx1IJ8lmexo5a6l3LCsERAULffndvux8zldKFvvzu33Y+ZyC6REQFze/I0W7bnhWNIO/srcRp5w5MBBazPIu0P6tO2VY3ZX5W2Lfi1ad8iGOq38zjo1o9pwO7U7BaLouoE1S6K6qVnWtzrvDRnHcZ8lnaA0cuRJGwCCwl4EKWgNl5dobBYA1rWjAaAMAADQADRei/L3thsL4hAYBkk6ADvWrty4afcko+bpRc6XZEMPjLSA4jmwnym94QSE/cVYu+4IlvWkXQZCXeGzM8RqCD1mQgRvpjJ79MYLuiNBDcE5PajWtb5I31K+oCIiAiIgIiICIiAuaU0eIPSCaWcNt+pOLoAAwIcbQFvcHbAd7ANiulqdv62xdNtRJCGeGdb14ETYsiN1ac7jPkkjkSgokUv0dXMbmt4RJvSqQT4KYYRgtiN0Om2u+mm45KoQEREBEWvr9Yk6BR4lUqLuGXhtye/sA7ycAe1BJdJdZno0eDZ9uuxVpzPG8H8GEPKccajOoHsdzwq2gUeUoFGhUqnjEvCaGjbJ7ScADiccuOm5Kk+jGkTcZsS8K6AavP4cBj8KF6DB2DGCfY3OSMq8QEREBQt9+d2+7HzOV0oW+/O7fdj5nILpEUp0kXK627eJkwXVSYPgZdo3L3aA/pv7cDmgn57/H3SGKcMOt+mODowIyIkfUBveG7EHscDuF0tTFp0aUsa0BCnYgywOizEZ3pOOriTucbDngDmtPa9br17VttXk+KWteCXBgIBfNHUZOR1WDu551J8gN5eNtzFzwoUi6YMKl8WZiGwdaK3k3iz1RnfTXPct7JSkvISjZSTYGS7AGta0YAA7F7IgIiICIiAiIgIiICIiAiIg5pc2bEvmHc8EBtEnSIM2APJfrwRO7vP8W5cF0ta+v0eUr9Gi0qfGZeK0tONx2EZyMg4I7wFK9GFanHQYtrVw/3vIHgJP+ZD9B47dMDnpwknLkF0iIgLmNXz0h319xtz4vU5wfMHdsWKNmexuoPsf3Fb/pHuWYotOh0+kYNcnH+CgNOdMkBzjjYNB/qRuAVsrKtqBatAZTYTi+NkvixTvEe7VxP+wzrgDU7oN6iIgIiIChb787t92PmcrpQt9+d2+7HzOQXROBk7LlNNq8pXbnj31V4gZblP4oMqXek7AD3gelnZuNTloxkLd9KdZm2ycO16E4ffU+fBt/ch+m4nBwMZGd8cRGrV8lejmD9vl4VQiiJQZOG0QJXhwDE9J8XXDyT1tgOsRgYPEFhTpyXrFKZOQgfs8ZgcGvbg4cM4IPcsmFDhwYQhQQGw2jAaBgADYAcgv2iAiIgIiICIiAiIgIiICIiAiIgLnnSZJTNFqEG+qO3imZXqTDB6cA5z7S3OR7c+iuhrzmIEKal3S8w0OgvBa5p2IIwQfaEH4kJyXqEkyck3B0vEaHNcNiCvs3NQJKVdNTbg2Axpc5x2AGpJXPbAjxLTuSNYs+cS2TGkXH0obiS5ue1pzvqcPO2Ev6YjXbcUOxKY4iDpFnYjT5EMahntdkH9W7jOA/XR7LTNz12LfdVDhCfmHJQ3DBZCycuI2y7tB/NuCF0ZeUrLwZSWbLSrQ2Axoa1o2AAwAO4DReqAiIgIiIChb787t92PmcrpQt9+d2+7HzOQS0Jt1S9+TNxObJxIp4oENr3v/Zta7A4SIe5wcnTOTtnC3/jTefqJH4sX6aIgeNN5+okfixfpp403n6iR+LF+miIHjTefqJH4sX6aeNN5+okfixfpoiB403n6iR+LF+mnjTefqJH4sX6aIgeNN5+okfixfpp403n6iR+LF+miIHjTefqJH4sX6aeNN5+okfixfpoiB403n6iR+LF+mnjTefqJH4sX6aIgeNN5+okfixfpp403n6iR+LF+miIHjTefqJH4sX6aeNN5+okfixfpoiB403n6iR+LF+mnjTefqJH4sX6aIgn7q8a7giwJtrJODUJWIIkKMyJEJHa0gw8Fp0yO72q46O7ViW5TokeoObEq81EMaPEbsSSSA3IB4RnOvMu7gPiIK1ERAREQEREBQt9+d2+7HzOXx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681" y="3428308"/>
            <a:ext cx="2855119" cy="342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32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8 </a:t>
            </a:r>
            <a:r>
              <a:rPr lang="en-GB" sz="4000" dirty="0">
                <a:solidFill>
                  <a:schemeClr val="accent2"/>
                </a:solidFill>
              </a:rPr>
              <a:t>flat faces; 2 are </a:t>
            </a:r>
            <a:r>
              <a:rPr lang="en-GB" sz="4000" dirty="0" smtClean="0">
                <a:solidFill>
                  <a:schemeClr val="accent2"/>
                </a:solidFill>
              </a:rPr>
              <a:t>hexagons </a:t>
            </a:r>
            <a:r>
              <a:rPr lang="en-GB" sz="4000" dirty="0">
                <a:solidFill>
                  <a:schemeClr val="accent2"/>
                </a:solidFill>
              </a:rPr>
              <a:t>and </a:t>
            </a:r>
            <a:r>
              <a:rPr lang="en-GB" sz="4000" dirty="0" smtClean="0">
                <a:solidFill>
                  <a:schemeClr val="accent2"/>
                </a:solidFill>
              </a:rPr>
              <a:t>6 </a:t>
            </a:r>
            <a:r>
              <a:rPr lang="en-GB" sz="4000" dirty="0">
                <a:solidFill>
                  <a:schemeClr val="accent2"/>
                </a:solidFill>
              </a:rPr>
              <a:t>are rectangles.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79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18 </a:t>
            </a:r>
            <a:r>
              <a:rPr lang="en-GB" sz="4000" dirty="0">
                <a:solidFill>
                  <a:schemeClr val="accent2"/>
                </a:solidFill>
              </a:rPr>
              <a:t>straight edges</a:t>
            </a:r>
            <a:r>
              <a:rPr lang="en-GB" sz="4000" dirty="0" smtClean="0">
                <a:solidFill>
                  <a:schemeClr val="accent2"/>
                </a:solidFill>
              </a:rPr>
              <a:t>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204152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I have </a:t>
            </a:r>
            <a:r>
              <a:rPr lang="en-GB" sz="4000" dirty="0" smtClean="0">
                <a:solidFill>
                  <a:schemeClr val="accent2"/>
                </a:solidFill>
              </a:rPr>
              <a:t>12 vertices.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879725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 dirty="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801591" y="2604654"/>
            <a:ext cx="2971800" cy="2819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4000" dirty="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Hexagonal </a:t>
            </a:r>
          </a:p>
          <a:p>
            <a:pPr algn="ctr" eaLnBrk="0" hangingPunct="0"/>
            <a:r>
              <a:rPr lang="en-GB" sz="4000" b="1" dirty="0" smtClean="0">
                <a:solidFill>
                  <a:srgbClr val="FF0000"/>
                </a:solidFill>
                <a:latin typeface="SassoonPrimaryType" pitchFamily="2" charset="0"/>
              </a:rPr>
              <a:t>Prism !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2" name="AutoShape 2" descr="data:image/jpeg;base64,/9j/4AAQSkZJRgABAQAAAQABAAD/2wCEAAkGBwgHBhUIBxMWFgkUGCEZGBUWGCQeIBwiJSIgICMoICQhIiohICIoJSEgITEtJSkrLjQuICA1OjcsNygwLiwBCgoKBQUFDgUFDisZExkrKysrKysrKysrKysrKysrKysrKysrKysrKysrKysrKysrKysrKysrKysrKysrKysrK//AABEIANYA7AMBIgACEQEDEQH/xAAbAAEBAAMBAQEAAAAAAAAAAAAABgQFBwMBAv/EAEQQAAECBQICBAsFBQcFAAAAAAEAAgMEBQYRITESQQciUWETFjI1QlNxc5Oy0xQVM1KBI2JygpEkJSZDobHRFzRjwdL/xAAUAQEAAAAAAAAAAAAAAAAAAAAA/8QAFBEBAAAAAAAAAAAAAAAAAAAAAP/aAAwDAQACEQMRAD8A7iiIgIiICIiAiIgIiICIiAiIgIiICIiAiKJuu+xJz/3Da8P7XcTgcQ2nqQ99YjsgDH5cg7ZIyEG7uu6qRach9rrEQNz5LBq9+3kt3OMjPIZ1XG411XxdM/FuGRY+FTqY9rjKtJHGQRxtcQAXuDQS4HYctdei270fmDHdWLmjumbie0jw+mIO4/Yjhw0jO+NxoBrmhtS25C16E2kU8EwW5Li7d5O5d7f9sBBl0OqS1bpEKpyRzAisDx3Z5HvB0PeCs5c0tImx71i2lH0pE0THk3OOztOOHnu5DuHNy6WgIiICIiAoW+/O7fdj5nK6ULffndvux8zkF0iIgIiICIiAiIgIiICIiAiIgIiIC848aFLwTGmHBsJoyXOOAB3k6Bae67qpdrSQmKk4+EdpDhMGXxD2Nbz3HdqFJS1u12/+GdvYugUfPFDp8MlpcMgtMd2ck92AQderqCH4mbhrnSBMOp1mEwKICWxag4au5FsEb5wQeLQ/w6ZsbZtqkWlTTApzeFvlRIrzl7yMnie7nuTyAycALbSktAk5ZstKMayAwYaxowAOwAbLGrdLgVqkxKZNl4gRWljixxacHfBH9DyIyDkFBO2HcVTuiamqk5rW0HwnBK6dZ4bkOcT2EjIGOZHLWwWHSKbK0emQ6dIN4ZaE0NaO4dvaTue9ZiCU6SLaiXFb/FT9KxLnw0s8aEPbrgE6dbGNdM4PJZVh3Iy6bah1E4E15EZg04IjdHDBJI/MAdcEKhXNJ8GwL/FQgg/cFTfwxh6MKPydtoH5Of5js0BB0tERAREQFC3353b7sfM5XShb787t92PmcgukREBERAREQEREBERAREQERecePBloJjTDg2E0ZLnHAA7ydAg9FE3XfRlJ/wC4LWh/arhcD+zB6kLviuyAMflyD2kZGdVM3BXOkCYdT7NLpehglsWoOGrtwWwRvzzxaEfu6ZsbWtelWtIfZKUzBOr4jtXxDrq93M6nuGdAEGltSxWyM99+3NE+13E7eM4dWH2CG3ADcdoAOpxjJCtERBhVqqylEpUSp1B3DLQm8Tj/ALAd5OAO8hT3RnHrlQoBq9wRCXTTzFhQsDEKG7VoBABOQc6k6cO2q39bo9Pr1OdT6tDESUdu0kjbbUEEfoVnMa1jQ1gw0aADkg+oiIC1V00KVuWgxaRO/hRG44hu0jUEd4OCtqiCK6LK5Mz9GfR6vpWZB3gIwJ1cBox2up4gN+ZBPNWq5tf8vEtO5oN+yDXOg6QZ1jRvDOgftnLcAa9jBpqujQIsOYgtjQSHQnAFrhsQdQQg/aIiAoW+/O7fdj5nK6ULffndvux8zkF0iIgIiICIiAiIgIiICIom676dKVD7gtWF9quBwPUB/Zwu+K7IA/hyO8jIyG8ui6KTa0l9pq0TBd5ENur4h00Y3c7juGRnCj4Vv17pAjNnbxzL0HR0OQY8hz9j+3cMdgIG4z6JGu1tSxPsNQ+/rnimbuBw/EcBwQ/dNwAOzOOWgbk5tUHlKy0CTlmy0q0MgMAa1rRgADYAcgvVEQFPX3c0O1bdfUMcU0SGQYfN73aNA7fzHuBVCsWdpsjUHMfPQmPdCcHwy9oJY4bFudj7EGqsWnVKmWxCg1qLEi1Bw44jojuItc7UtB7G7f15aLfoiAiIgIiIMeoScCoyL5KbbxS8RpY4doIwVDdGs3GoU9GsWquzHlTxyzydYkBxJHtLdjjQbDyV0FQfSlSJpsCFdlDaDWZA8f8AHC142nXUYJPbjixqUF4i19ArEpX6NCqsgcy8VvEO7kQe8HIPeCtggKFvvzu33Y+ZyulC3353b7sfM5BdIiICIiAiIgIiICIpHpKuWLQKIJemn++pp3gZZvMuJALv5cg66ZLRzQRd+X/PztRfSKS4y9EZHbLzFQA4i1zg7iDezGDqNQRuMjPSLVtilWtT/slJZvq+I7V8Q66vdjU6nuGdMLVUqxZGXsDxXnMO42Hwr98xHal4zzDtQTrgBYvRbW5qNJRLarelZkCIbh+dmOo/vyNP6H0kFyiIgIi/MSIyFDMSKQGAZJJwAO9BG9KFfmabSG0ii61yed4GC0bgHRz+4NB35Eg7AqhtqkChUKFTA98TwTQC97i4k89+WdhyGByWc6BAixWxntaYjfJcQCRkYODyyNNF6oCIiAiIgIiIC+EAjB2X1EHNrVDrIviLa0YgUaczHk87Nd6cMf8AoZOgbzcV0lSnSPbT7ioGZHSry7hGlng4Ie3XGdutjGumcHksmwrlh3XbcOoY4ZodSMzGOCI3yhjkPSHcRzQUShb787t92PmcrpQt9+d2+7HzOQXSIiAiIgIiICIiD45zWNLnnDRqSVzayw6871jXnGz92QMy8m08/wA8QctckAjtIPkrL6UapMzT4Nl0ZxbU584c8f5cEeW4651AI7wH6jRWdGpstRqVCpskMS8JgY39OZ7zue8oMxc76T5OYos5AvikMJmJU8My1o1iQDoc9vD/AKZz6K6IvOYgQpmA6XmGh0F4LXNOoIIwQe4hB50+dl6lIsnZJwdLRGhzXDmDqFkLnHR/HjWtccaxagf7OMxpFzjq+GSSW76lupxvo87ALo6AufdJcGduSpS1mSzIjZKYPhZmOGnhENhzwtcRwlxIB7jwaYKt6nUpKkyhm6nEZClwQC95wMk4GpWUg85aBClZdsvLgNgsaGtaNgAMAf0XoiICIiAiIgIiICIiAuaVIiwukRtSyRQqm7giN9GHG04Xex2pPteeQXS1qbqoUtctAi0ic0hxW4DvykatI9hAKDbKFvvzu33Y+Zy9ei6uzdQpD6PWhisyLvAxQd3AeQ/XcOA354J5heV9+d2+7HzOQXSIiAiIgIiICxqnPy9Lp0SfnDwy8Jpe49wGVkrnF8viXfdcKyJUuEizEede046u7IZ73aO17WnkUHr0XSUxVZqYviqNImZ04gtO8OA04aP5sA6aEBp5roS/MOGyFDEOEAGNGABsAF+kBERBEdKNCmZ2mQ67RwfvmQd4aFw+mAQXsIGpyBtzxjmVR2vW5a46BBq8n+HFbnH5Ts4HvBBH6LaLm0gPEG/RS2DFvVJxdCJ2hR+bR2B+gA7eHGxQZFxUuo3Zf8GnT0FzbbkgI7nPHUjxNmgdobrkdnFnyhnoKi3TfSNxdWWkMe+if/KrJB006RY6oBomy0cYYctDsa8JOpGdsoMhFFV53SMKtEFBbI/d2R4PwvHx4wM5wcb5/TC31sGvGmf4oEET/EfwM8PDpjytc7oNuil7sdeonGeKYlDLcPX+0cWeLJ24TtjC+Wm69jOu8bBKCV4ep9n4s8WRvxHbGUFSi1tfbWXU/FuugtneIaxw4txz8nXK01IhX42pMNZiSBkM9cQmxA/GDjh4jjfG/LKCrRY9QE2ZCIKcWCc4T4MxM8PFjq8WNcZxnHJSIg9JmdYtMx/BF/5QWyIuezFL6UXTDjLz0mIPEeEGHqBnTP7PfCDoSLDo8OehUuHDqzmvnw0CI9gw0u5kaDT9Fpq9TLqmqh4Wiz0OBKYA8G6XEQ55nJI3QTfSDAiWrc0C/ZFrjCGIE4xo3hnZ+2ctOPbiGNNc5d5x4UzPw48u4Ogvgtc1zTkEEuIIPMFbCbExRbSmot9TLJmU4DnhhCH1SOHhwCclxOAe0hcvoUG6Ja35dkdsAQDD4oLYrn8Yhlzi0OwMczj93hQd+REQEREBERBprvuCBbFuxatMDi8GOqzOONx0a39T3bZK03Rfb8xSaI6o1bP3zOu8PHJGCCdWt7RwgnQ7FzgtNNht99JIk9TRKUeJ/ZEjk6DvDMEdxDhs5dLQEREBEWhq920qk12XokYudUJl2Gsht4i0a9Z4Gobpv7TsCQHy8rmh2zTRGEN8Wdiu8HAgsBJiPOwyBgduvIHGVNzFj1au2bHlrkmC+sx3COzB6kvEaOq2H2DHVcRyJxrqehEA78l9QSvRxckW47eDp9pZVIDjBmGHcPbzI5cW/ccjkqpc0uprbHvuFdcPIpU4RAnBya70InZpjUnkHc3LpaAiIgIiICIiAiIgIiICIpLpHuWLQaQ2VpmDW5pwhS7OfESAXexuc52zwoJ6tj/qFfjaGzWgU5wiTDhqIkYaBme7JB/nGhwtnfWlWZj1Y+Zy3djW1CtS3WU5p4pjV8WJze86uJO57BnXAC0t9+d2+7HzOQXSIiAiIgKU6RrliW/RBCp44qxMu8DLQwdS86Z9jcg9meEaZVU5zWNLnnDRqSVza02G9r4i3bMZ+65QmBJDk468cTsOc6EdoG7EFTYdtQrUtqHTGHMfy4r/AM8R3lHv5NHc0KhREBEUJf10VSHUGWpaTC6ux28RiEYbBh5wXk4x29uO8kAhcxA50MtYcOI0PYpu0bOlbec+emHmYrUUkxZp46zs40A14W6DQdg7BjY2vSYtDoMKmzEaJHisHWixDlziTk764GcAEnAwMlbVAREQa+4KPK1+ixaTPD+zxmlp7R2EZ0y04cO8BSvRdVJtktFtStaVSnkMzn8SGfw3D9MD+mdThXS530myUxRKhAvuktLpiVPBMMHpwTkHIG5bnOug3PkoOiIvCRnJeoSbJyTcHS8Roc1w2IK90BERAREQEREBERB5TUxBlJZ0zMuDYLGlznHYADJK55YEKLd9xxb6qA/swLoEiwjyWA4c8fvOPEO3V42wnSDMx7ruCHYVMcRBdiLOxW46kMdYN7nO0P6s3BK6FJy0GSlGSsq0NgQ2hrWjYADAH9EHsoW+/O7fdj5nK6ULffndvux8zkF0iIgIix5+dl6dJPnZ1wbLw2lznHYAIIrpRq03GZCtChkfe091Xf8Ajg68bzrpsR3gOxqFX0OkylCpMOl05vDLQm8LR/qSe8nJPeSoroykZisz8e+qu0iZmurLsP8AlwBjhx2F2MnGh39JdDQERau5qfP1SixJKlTBl5p4wIwbxFo54GRgkZAIIIOCEHhT7optSuKNQ5EufMS7Q6I9rcsaSSOEu24xvj282uA3XCOLix1u1aq2Ldp1r0htNpTcQhq5x1c93Nzzzcf+AMAALbICIiAiIgLymZeDNyzpaZaHQHtLXNOoIIwQe4jReqIOc9H0WPa9xR7Gn/8Atm5jyTz6UMkktzndp/XRx2wujKK6UKDNT9MZW6Nn77kHeGg49IAgvaeZBA254xzVBa1dlbkoMKrSZHBEaCRnPC70mnvB0QbVERAREQEREBaG9bkl7Vt6JUo2DFA4YTD6bz5LRzOupxyBK3y5lTMdIl+GquPFbtNdwQRyixty/t6vVxnI8kjcoN70a25MUakun6xrXJt3hZhx1IJ8lmexo5a6l3LCsERAULffndvux8zldKFvvzu33Y+ZyC6REQFze/I0W7bnhWNIO/srcRp5w5MBBazPIu0P6tO2VY3ZX5W2Lfi1ad8iGOq38zjo1o9pwO7U7BaLouoE1S6K6qVnWtzrvDRnHcZ8lnaA0cuRJGwCCwl4EKWgNl5dobBYA1rWjAaAMAADQADRei/L3thsL4hAYBkk6ADvWrty4afcko+bpRc6XZEMPjLSA4jmwnym94QSE/cVYu+4IlvWkXQZCXeGzM8RqCD1mQgRvpjJ79MYLuiNBDcE5PajWtb5I31K+oCIiAiIgIiICIiAuaU0eIPSCaWcNt+pOLoAAwIcbQFvcHbAd7ANiulqdv62xdNtRJCGeGdb14ETYsiN1ac7jPkkjkSgokUv0dXMbmt4RJvSqQT4KYYRgtiN0Om2u+mm45KoQEREBEWvr9Yk6BR4lUqLuGXhtye/sA7ycAe1BJdJdZno0eDZ9uuxVpzPG8H8GEPKccajOoHsdzwq2gUeUoFGhUqnjEvCaGjbJ7ScADiccuOm5Kk+jGkTcZsS8K6AavP4cBj8KF6DB2DGCfY3OSMq8QEREBQt9+d2+7HzOV0oW+/O7fdj5nILpEUp0kXK627eJkwXVSYPgZdo3L3aA/pv7cDmgn57/H3SGKcMOt+mODowIyIkfUBveG7EHscDuF0tTFp0aUsa0BCnYgywOizEZ3pOOriTucbDngDmtPa9br17VttXk+KWteCXBgIBfNHUZOR1WDu551J8gN5eNtzFzwoUi6YMKl8WZiGwdaK3k3iz1RnfTXPct7JSkvISjZSTYGS7AGta0YAA7F7IgIiICIiAiIgIiICIiAiIg5pc2bEvmHc8EBtEnSIM2APJfrwRO7vP8W5cF0ta+v0eUr9Gi0qfGZeK0tONx2EZyMg4I7wFK9GFanHQYtrVw/3vIHgJP+ZD9B47dMDnpwknLkF0iIgLmNXz0h319xtz4vU5wfMHdsWKNmexuoPsf3Fb/pHuWYotOh0+kYNcnH+CgNOdMkBzjjYNB/qRuAVsrKtqBatAZTYTi+NkvixTvEe7VxP+wzrgDU7oN6iIgIiIChb787t92PmcrpQt9+d2+7HzOQXROBk7LlNNq8pXbnj31V4gZblP4oMqXek7AD3gelnZuNTloxkLd9KdZm2ycO16E4ffU+fBt/ch+m4nBwMZGd8cRGrV8lejmD9vl4VQiiJQZOG0QJXhwDE9J8XXDyT1tgOsRgYPEFhTpyXrFKZOQgfs8ZgcGvbg4cM4IPcsmFDhwYQhQQGw2jAaBgADYAcgv2iAiIgIiICIiAiIgIiICIiAiIgLnnSZJTNFqEG+qO3imZXqTDB6cA5z7S3OR7c+iuhrzmIEKal3S8w0OgvBa5p2IIwQfaEH4kJyXqEkyck3B0vEaHNcNiCvs3NQJKVdNTbg2Axpc5x2AGpJXPbAjxLTuSNYs+cS2TGkXH0obiS5ue1pzvqcPO2Ev6YjXbcUOxKY4iDpFnYjT5EMahntdkH9W7jOA/XR7LTNz12LfdVDhCfmHJQ3DBZCycuI2y7tB/NuCF0ZeUrLwZSWbLSrQ2Axoa1o2AAwAO4DReqAiIgIiIChb787t92PmcrpQt9+d2+7HzOQS0Jt1S9+TNxObJxIp4oENr3v/Zta7A4SIe5wcnTOTtnC3/jTefqJH4sX6aIgeNN5+okfixfpp403n6iR+LF+miIHjTefqJH4sX6aeNN5+okfixfpoiB403n6iR+LF+mnjTefqJH4sX6aIgeNN5+okfixfpp403n6iR+LF+miIHjTefqJH4sX6aeNN5+okfixfpoiB403n6iR+LF+mnjTefqJH4sX6aIgeNN5+okfixfpp403n6iR+LF+miIHjTefqJH4sX6aeNN5+okfixfpoiB403n6iR+LF+mnjTefqJH4sX6aIgn7q8a7giwJtrJODUJWIIkKMyJEJHa0gw8Fp0yO72q46O7ViW5TokeoObEq81EMaPEbsSSSA3IB4RnOvMu7gPiIK1ERAREQEREBQt9+d2+7HzOXx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19500"/>
            <a:ext cx="3055023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5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2997200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>
                <a:solidFill>
                  <a:schemeClr val="accent2"/>
                </a:solidFill>
                <a:latin typeface=".VnHelvetIns" pitchFamily="34" charset="0"/>
              </a:rPr>
              <a:t>WELL DONE</a:t>
            </a:r>
            <a:endParaRPr lang="en-US" sz="8000" dirty="0">
              <a:solidFill>
                <a:schemeClr val="accent2"/>
              </a:solidFill>
              <a:latin typeface=".VnHelvetIns" pitchFamily="34" charset="0"/>
            </a:endParaRPr>
          </a:p>
        </p:txBody>
      </p:sp>
      <p:pic>
        <p:nvPicPr>
          <p:cNvPr id="7" name="Picture 5" descr="MCED0021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44" y="885402"/>
            <a:ext cx="1056038" cy="13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024335" y="533400"/>
            <a:ext cx="1151990" cy="1134194"/>
          </a:xfrm>
          <a:prstGeom prst="cube">
            <a:avLst>
              <a:gd name="adj" fmla="val 25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7016051" y="4572000"/>
            <a:ext cx="1137349" cy="1620334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990600" y="4828014"/>
            <a:ext cx="1270166" cy="1344186"/>
          </a:xfrm>
          <a:prstGeom prst="can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8" descr="MCED00214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051" y="705511"/>
            <a:ext cx="1306324" cy="122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3d_pyram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0898" y="4953000"/>
            <a:ext cx="1645932" cy="1519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69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19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82938" y="3532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Finish this TABLE of </a:t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PROPERTIES of SHAPES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72739"/>
              </p:ext>
            </p:extLst>
          </p:nvPr>
        </p:nvGraphicFramePr>
        <p:xfrm>
          <a:off x="609600" y="1707198"/>
          <a:ext cx="7924799" cy="4160203"/>
        </p:xfrm>
        <a:graphic>
          <a:graphicData uri="http://schemas.openxmlformats.org/drawingml/2006/table">
            <a:tbl>
              <a:tblPr firstRow="1" firstCol="1" bandRow="1"/>
              <a:tblGrid>
                <a:gridCol w="1731715"/>
                <a:gridCol w="1113084"/>
                <a:gridCol w="1854388"/>
                <a:gridCol w="1735479"/>
                <a:gridCol w="1490133"/>
              </a:tblGrid>
              <a:tr h="19505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Shape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2D or 3D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Number of Sides/ Edges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Number of Vertices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Number of Faces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5983238"/>
            <a:ext cx="7558608" cy="874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smtClean="0"/>
              <a:t>Work on </a:t>
            </a:r>
            <a:r>
              <a:rPr lang="en-US" sz="4000" b="1" u="sng" dirty="0" smtClean="0"/>
              <a:t>Worksheet 1</a:t>
            </a:r>
            <a:r>
              <a:rPr lang="en-US" sz="4000" dirty="0" smtClean="0"/>
              <a:t> in group</a:t>
            </a:r>
          </a:p>
        </p:txBody>
      </p:sp>
    </p:spTree>
    <p:extLst>
      <p:ext uri="{BB962C8B-B14F-4D97-AF65-F5344CB8AC3E}">
        <p14:creationId xmlns:p14="http://schemas.microsoft.com/office/powerpoint/2010/main" val="21975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SORTING SHAPES</a:t>
            </a:r>
          </a:p>
        </p:txBody>
      </p:sp>
    </p:spTree>
    <p:extLst>
      <p:ext uri="{BB962C8B-B14F-4D97-AF65-F5344CB8AC3E}">
        <p14:creationId xmlns:p14="http://schemas.microsoft.com/office/powerpoint/2010/main" val="18988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Find shapes that </a:t>
            </a:r>
            <a:r>
              <a:rPr lang="en-GB" sz="5400" dirty="0" smtClean="0">
                <a:solidFill>
                  <a:srgbClr val="FF0000"/>
                </a:solidFill>
              </a:rPr>
              <a:t/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5400" dirty="0" smtClean="0">
                <a:solidFill>
                  <a:srgbClr val="FF0000"/>
                </a:solidFill>
              </a:rPr>
              <a:t>match </a:t>
            </a:r>
            <a:r>
              <a:rPr lang="en-GB" sz="5400" dirty="0">
                <a:solidFill>
                  <a:srgbClr val="FF0000"/>
                </a:solidFill>
              </a:rPr>
              <a:t>a property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7558608" cy="14081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Work on </a:t>
            </a:r>
            <a:r>
              <a:rPr lang="en-US" sz="4000" b="1" u="sng" dirty="0" smtClean="0"/>
              <a:t>Worksheet 2</a:t>
            </a:r>
            <a:r>
              <a:rPr lang="en-US" sz="4000" dirty="0" smtClean="0"/>
              <a:t> in pair</a:t>
            </a:r>
          </a:p>
          <a:p>
            <a:pPr marL="0" indent="0" algn="ctr">
              <a:buNone/>
            </a:pPr>
            <a:r>
              <a:rPr lang="en-US" sz="4000" b="1" dirty="0" smtClean="0"/>
              <a:t>“Sort different types of 2D shapes”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89362"/>
            <a:ext cx="46482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7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Find the ODD ONE OUT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57356" y="1643050"/>
            <a:ext cx="6257940" cy="1828800"/>
          </a:xfrm>
        </p:spPr>
        <p:txBody>
          <a:bodyPr>
            <a:noAutofit/>
          </a:bodyPr>
          <a:lstStyle/>
          <a:p>
            <a:pPr lvl="0">
              <a:lnSpc>
                <a:spcPct val="200000"/>
              </a:lnSpc>
            </a:pPr>
            <a:r>
              <a:rPr lang="en-GB" sz="3600" dirty="0" smtClean="0"/>
              <a:t>One of the shapes does not belong in this set. </a:t>
            </a:r>
            <a:endParaRPr lang="en-US" sz="3600" dirty="0" smtClean="0"/>
          </a:p>
          <a:p>
            <a:pPr lvl="0">
              <a:lnSpc>
                <a:spcPct val="200000"/>
              </a:lnSpc>
            </a:pPr>
            <a:r>
              <a:rPr lang="en-GB" sz="3600" dirty="0" smtClean="0"/>
              <a:t>Find the odd one out. </a:t>
            </a:r>
            <a:endParaRPr lang="en-US" sz="3600" dirty="0" smtClean="0"/>
          </a:p>
          <a:p>
            <a:pPr lvl="0">
              <a:lnSpc>
                <a:spcPct val="200000"/>
              </a:lnSpc>
            </a:pPr>
            <a:r>
              <a:rPr lang="en-GB" sz="3600" dirty="0" smtClean="0"/>
              <a:t>Explain how you found it.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861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299"/>
            <a:ext cx="8229600" cy="22685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</a:t>
            </a:r>
            <a:r>
              <a:rPr lang="en-US" dirty="0" smtClean="0"/>
              <a:t>  </a:t>
            </a:r>
            <a:r>
              <a:rPr lang="en-GB" b="1" dirty="0" smtClean="0">
                <a:solidFill>
                  <a:srgbClr val="FF0000"/>
                </a:solidFill>
              </a:rPr>
              <a:t>does not belong in this set because</a:t>
            </a:r>
            <a:r>
              <a:rPr lang="en-GB" dirty="0" smtClean="0"/>
              <a:t> </a:t>
            </a:r>
            <a:r>
              <a:rPr lang="en-GB" u="sng" dirty="0" smtClean="0"/>
              <a:t>A, B and D has 3 sides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but</a:t>
            </a:r>
            <a:r>
              <a:rPr lang="en-GB" dirty="0" smtClean="0"/>
              <a:t> </a:t>
            </a:r>
            <a:r>
              <a:rPr lang="en-GB" u="sng" dirty="0" smtClean="0"/>
              <a:t>C has 4 sides.</a:t>
            </a:r>
          </a:p>
          <a:p>
            <a:pPr>
              <a:buNone/>
            </a:pPr>
            <a:r>
              <a:rPr lang="en-US" b="1" dirty="0" smtClean="0"/>
              <a:t>….</a:t>
            </a:r>
            <a:r>
              <a:rPr lang="en-US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does not belong in this set because</a:t>
            </a:r>
            <a:r>
              <a:rPr lang="en-GB" dirty="0" smtClean="0"/>
              <a:t> ............... </a:t>
            </a:r>
            <a:r>
              <a:rPr lang="en-GB" b="1" dirty="0" smtClean="0">
                <a:solidFill>
                  <a:srgbClr val="FF0000"/>
                </a:solidFill>
              </a:rPr>
              <a:t>but</a:t>
            </a:r>
            <a:r>
              <a:rPr lang="en-GB" dirty="0" smtClean="0"/>
              <a:t> ....................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08"/>
            <a:ext cx="9170581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845127" y="3057508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747090" y="3092145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307829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077200" y="307829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070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 1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180848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95600" y="3215485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320163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772400" y="320163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2984"/>
            <a:ext cx="9117269" cy="169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285760"/>
            <a:ext cx="8229600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belong in this set because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600" dirty="0" smtClean="0"/>
              <a:t>.....................................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.......................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6387" y="5818751"/>
            <a:ext cx="1500198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sides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5214942" y="5786454"/>
            <a:ext cx="1928826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vertices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60040" y="4869160"/>
            <a:ext cx="455863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A, B and </a:t>
            </a:r>
            <a:r>
              <a:rPr lang="en-GB" sz="3600" b="1" dirty="0" smtClean="0">
                <a:solidFill>
                  <a:schemeClr val="tx1"/>
                </a:solidFill>
              </a:rPr>
              <a:t>C have 4 </a:t>
            </a:r>
            <a:r>
              <a:rPr lang="en-GB" sz="3600" b="1" dirty="0">
                <a:solidFill>
                  <a:schemeClr val="tx1"/>
                </a:solidFill>
              </a:rPr>
              <a:t>sides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0245" y="4869160"/>
            <a:ext cx="317219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D has 6 </a:t>
            </a:r>
            <a:r>
              <a:rPr lang="en-GB" sz="3600" b="1" dirty="0" smtClean="0">
                <a:solidFill>
                  <a:schemeClr val="tx1"/>
                </a:solidFill>
              </a:rPr>
              <a:t>sides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4221088"/>
            <a:ext cx="63968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D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" grpId="0"/>
      <p:bldP spid="13" grpId="0"/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 2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5636" y="3103682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81181" y="308290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3103682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58100" y="308290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68388"/>
            <a:ext cx="9144001" cy="151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8680" y="4285760"/>
            <a:ext cx="8229600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belong in this set because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600" dirty="0" smtClean="0"/>
              <a:t>..................................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....................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3768" y="5786454"/>
            <a:ext cx="3600400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right angles</a:t>
            </a:r>
            <a:endParaRPr lang="en-US" sz="4000" dirty="0"/>
          </a:p>
        </p:txBody>
      </p:sp>
      <p:sp>
        <p:nvSpPr>
          <p:cNvPr id="5" name="Parallelogram 4"/>
          <p:cNvSpPr/>
          <p:nvPr/>
        </p:nvSpPr>
        <p:spPr>
          <a:xfrm>
            <a:off x="4427985" y="1628800"/>
            <a:ext cx="1872208" cy="1152128"/>
          </a:xfrm>
          <a:prstGeom prst="parallelogram">
            <a:avLst>
              <a:gd name="adj" fmla="val 4183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010" y="4869160"/>
            <a:ext cx="457199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A, B and D </a:t>
            </a:r>
            <a:r>
              <a:rPr lang="en-GB" sz="2800" b="1" dirty="0" smtClean="0">
                <a:solidFill>
                  <a:schemeClr val="tx1"/>
                </a:solidFill>
              </a:rPr>
              <a:t>have </a:t>
            </a:r>
            <a:r>
              <a:rPr lang="en-GB" sz="2800" b="1" dirty="0">
                <a:solidFill>
                  <a:schemeClr val="tx1"/>
                </a:solidFill>
              </a:rPr>
              <a:t>3 </a:t>
            </a:r>
            <a:r>
              <a:rPr lang="en-US" sz="2800" b="1" dirty="0">
                <a:solidFill>
                  <a:schemeClr val="tx1"/>
                </a:solidFill>
              </a:rPr>
              <a:t>right angles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32253" y="5157192"/>
            <a:ext cx="317219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 doesn’t have </a:t>
            </a:r>
            <a:r>
              <a:rPr lang="en-US" sz="2800" b="1" dirty="0">
                <a:solidFill>
                  <a:schemeClr val="tx1"/>
                </a:solidFill>
              </a:rPr>
              <a:t>right angles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7544" y="4221088"/>
            <a:ext cx="63968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4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50292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565900" y="48768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28700" y="1219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1000" y="8382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52700" y="2714621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65900" y="695324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15000" y="850901"/>
            <a:ext cx="850900" cy="173989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705100" y="3581400"/>
            <a:ext cx="1866900" cy="1412014"/>
          </a:xfrm>
          <a:prstGeom prst="straightConnector1">
            <a:avLst/>
          </a:prstGeom>
          <a:ln w="53975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18012" y="2740160"/>
            <a:ext cx="22478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Vertices</a:t>
            </a:r>
            <a:endParaRPr lang="en-US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19348" y="4876800"/>
            <a:ext cx="285752" cy="28575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38452" y="2882900"/>
            <a:ext cx="1276348" cy="0"/>
          </a:xfrm>
          <a:prstGeom prst="straightConnector1">
            <a:avLst/>
          </a:prstGeom>
          <a:ln w="53975"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52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 3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5127" y="3272051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3306688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292833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20000" y="3292833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6772"/>
            <a:ext cx="9144000" cy="17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8680" y="4285760"/>
            <a:ext cx="8229600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belong in this set because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600" dirty="0" smtClean="0"/>
              <a:t>..................................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....................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488" y="5786454"/>
            <a:ext cx="3571900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types of shape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179512" y="4869160"/>
            <a:ext cx="452313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A, </a:t>
            </a:r>
            <a:r>
              <a:rPr lang="en-GB" sz="3200" b="1" dirty="0" smtClean="0">
                <a:solidFill>
                  <a:schemeClr val="tx1"/>
                </a:solidFill>
              </a:rPr>
              <a:t>C </a:t>
            </a:r>
            <a:r>
              <a:rPr lang="en-GB" sz="3200" b="1" dirty="0">
                <a:solidFill>
                  <a:schemeClr val="tx1"/>
                </a:solidFill>
              </a:rPr>
              <a:t>and </a:t>
            </a:r>
            <a:r>
              <a:rPr lang="en-GB" sz="3200" b="1" dirty="0" smtClean="0">
                <a:solidFill>
                  <a:schemeClr val="tx1"/>
                </a:solidFill>
              </a:rPr>
              <a:t>D are rectangles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4221" y="4869160"/>
            <a:ext cx="317219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B is square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560" y="4221088"/>
            <a:ext cx="63968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3808" y="1470788"/>
            <a:ext cx="1512168" cy="15261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60032" y="1052736"/>
            <a:ext cx="1512168" cy="21604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2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 4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3944"/>
            <a:ext cx="9170581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845127" y="3071810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747090" y="3106447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3092592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077200" y="3092592"/>
            <a:ext cx="838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42876" y="1285860"/>
            <a:ext cx="2143108" cy="1357322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72132" y="1071546"/>
            <a:ext cx="1785950" cy="1714512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80" y="4285760"/>
            <a:ext cx="8229600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belong in this set because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600" dirty="0" smtClean="0"/>
              <a:t>.....................................  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....................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3108" y="5786454"/>
            <a:ext cx="5643602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4000" dirty="0" smtClean="0"/>
              <a:t>straight  and curved side</a:t>
            </a:r>
            <a:endParaRPr lang="en-US" sz="4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0" y="4869160"/>
            <a:ext cx="529208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A, B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>
                <a:solidFill>
                  <a:schemeClr val="tx1"/>
                </a:solidFill>
              </a:rPr>
              <a:t>and </a:t>
            </a:r>
            <a:r>
              <a:rPr lang="en-GB" sz="3200" b="1" dirty="0" smtClean="0">
                <a:solidFill>
                  <a:schemeClr val="tx1"/>
                </a:solidFill>
              </a:rPr>
              <a:t>D have straight sides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4301" y="4869160"/>
            <a:ext cx="317219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C has curved side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4221088"/>
            <a:ext cx="63968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99592" y="1340768"/>
            <a:ext cx="7558608" cy="14081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smtClean="0"/>
              <a:t>Work on </a:t>
            </a:r>
            <a:r>
              <a:rPr lang="en-US" sz="4000" b="1" u="sng" dirty="0" smtClean="0"/>
              <a:t>Worksheet 3</a:t>
            </a:r>
            <a:r>
              <a:rPr lang="en-US" sz="4000" dirty="0"/>
              <a:t> </a:t>
            </a:r>
            <a:r>
              <a:rPr lang="en-US" sz="4000" dirty="0" smtClean="0"/>
              <a:t>in pair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000" b="1" dirty="0" smtClean="0"/>
              <a:t>“Odd one out 2D shapes”</a:t>
            </a:r>
            <a:endParaRPr lang="en-US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8930"/>
            <a:ext cx="46482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9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7707" y="152400"/>
            <a:ext cx="8342561" cy="139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en-GB" sz="5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Sort shapes </a:t>
            </a:r>
            <a:endParaRPr lang="en-GB" sz="54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GB" sz="5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using </a:t>
            </a:r>
            <a:r>
              <a:rPr lang="en-GB" sz="5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different criteria 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1259632" y="2378125"/>
            <a:ext cx="991195" cy="991195"/>
          </a:xfrm>
          <a:custGeom>
            <a:avLst/>
            <a:gdLst>
              <a:gd name="T0" fmla="*/ 887 w 888"/>
              <a:gd name="T1" fmla="*/ 443 h 888"/>
              <a:gd name="T2" fmla="*/ 887 w 888"/>
              <a:gd name="T3" fmla="*/ 488 h 888"/>
              <a:gd name="T4" fmla="*/ 878 w 888"/>
              <a:gd name="T5" fmla="*/ 532 h 888"/>
              <a:gd name="T6" fmla="*/ 869 w 888"/>
              <a:gd name="T7" fmla="*/ 576 h 888"/>
              <a:gd name="T8" fmla="*/ 851 w 888"/>
              <a:gd name="T9" fmla="*/ 621 h 888"/>
              <a:gd name="T10" fmla="*/ 825 w 888"/>
              <a:gd name="T11" fmla="*/ 665 h 888"/>
              <a:gd name="T12" fmla="*/ 798 w 888"/>
              <a:gd name="T13" fmla="*/ 700 h 888"/>
              <a:gd name="T14" fmla="*/ 771 w 888"/>
              <a:gd name="T15" fmla="*/ 736 h 888"/>
              <a:gd name="T16" fmla="*/ 736 w 888"/>
              <a:gd name="T17" fmla="*/ 771 h 888"/>
              <a:gd name="T18" fmla="*/ 701 w 888"/>
              <a:gd name="T19" fmla="*/ 798 h 888"/>
              <a:gd name="T20" fmla="*/ 665 w 888"/>
              <a:gd name="T21" fmla="*/ 825 h 888"/>
              <a:gd name="T22" fmla="*/ 621 w 888"/>
              <a:gd name="T23" fmla="*/ 851 h 888"/>
              <a:gd name="T24" fmla="*/ 576 w 888"/>
              <a:gd name="T25" fmla="*/ 869 h 888"/>
              <a:gd name="T26" fmla="*/ 532 w 888"/>
              <a:gd name="T27" fmla="*/ 878 h 888"/>
              <a:gd name="T28" fmla="*/ 488 w 888"/>
              <a:gd name="T29" fmla="*/ 887 h 888"/>
              <a:gd name="T30" fmla="*/ 443 w 888"/>
              <a:gd name="T31" fmla="*/ 887 h 888"/>
              <a:gd name="T32" fmla="*/ 399 w 888"/>
              <a:gd name="T33" fmla="*/ 887 h 888"/>
              <a:gd name="T34" fmla="*/ 355 w 888"/>
              <a:gd name="T35" fmla="*/ 878 h 888"/>
              <a:gd name="T36" fmla="*/ 310 w 888"/>
              <a:gd name="T37" fmla="*/ 869 h 888"/>
              <a:gd name="T38" fmla="*/ 266 w 888"/>
              <a:gd name="T39" fmla="*/ 851 h 888"/>
              <a:gd name="T40" fmla="*/ 222 w 888"/>
              <a:gd name="T41" fmla="*/ 825 h 888"/>
              <a:gd name="T42" fmla="*/ 186 w 888"/>
              <a:gd name="T43" fmla="*/ 798 h 888"/>
              <a:gd name="T44" fmla="*/ 151 w 888"/>
              <a:gd name="T45" fmla="*/ 771 h 888"/>
              <a:gd name="T46" fmla="*/ 115 w 888"/>
              <a:gd name="T47" fmla="*/ 736 h 888"/>
              <a:gd name="T48" fmla="*/ 89 w 888"/>
              <a:gd name="T49" fmla="*/ 700 h 888"/>
              <a:gd name="T50" fmla="*/ 62 w 888"/>
              <a:gd name="T51" fmla="*/ 665 h 888"/>
              <a:gd name="T52" fmla="*/ 36 w 888"/>
              <a:gd name="T53" fmla="*/ 621 h 888"/>
              <a:gd name="T54" fmla="*/ 18 w 888"/>
              <a:gd name="T55" fmla="*/ 576 h 888"/>
              <a:gd name="T56" fmla="*/ 9 w 888"/>
              <a:gd name="T57" fmla="*/ 532 h 888"/>
              <a:gd name="T58" fmla="*/ 0 w 888"/>
              <a:gd name="T59" fmla="*/ 488 h 888"/>
              <a:gd name="T60" fmla="*/ 0 w 888"/>
              <a:gd name="T61" fmla="*/ 443 h 888"/>
              <a:gd name="T62" fmla="*/ 0 w 888"/>
              <a:gd name="T63" fmla="*/ 399 h 888"/>
              <a:gd name="T64" fmla="*/ 9 w 888"/>
              <a:gd name="T65" fmla="*/ 355 h 888"/>
              <a:gd name="T66" fmla="*/ 18 w 888"/>
              <a:gd name="T67" fmla="*/ 310 h 888"/>
              <a:gd name="T68" fmla="*/ 36 w 888"/>
              <a:gd name="T69" fmla="*/ 266 h 888"/>
              <a:gd name="T70" fmla="*/ 62 w 888"/>
              <a:gd name="T71" fmla="*/ 222 h 888"/>
              <a:gd name="T72" fmla="*/ 89 w 888"/>
              <a:gd name="T73" fmla="*/ 186 h 888"/>
              <a:gd name="T74" fmla="*/ 115 w 888"/>
              <a:gd name="T75" fmla="*/ 151 h 888"/>
              <a:gd name="T76" fmla="*/ 151 w 888"/>
              <a:gd name="T77" fmla="*/ 115 h 888"/>
              <a:gd name="T78" fmla="*/ 186 w 888"/>
              <a:gd name="T79" fmla="*/ 89 h 888"/>
              <a:gd name="T80" fmla="*/ 222 w 888"/>
              <a:gd name="T81" fmla="*/ 62 h 888"/>
              <a:gd name="T82" fmla="*/ 266 w 888"/>
              <a:gd name="T83" fmla="*/ 35 h 888"/>
              <a:gd name="T84" fmla="*/ 310 w 888"/>
              <a:gd name="T85" fmla="*/ 18 h 888"/>
              <a:gd name="T86" fmla="*/ 355 w 888"/>
              <a:gd name="T87" fmla="*/ 9 h 888"/>
              <a:gd name="T88" fmla="*/ 399 w 888"/>
              <a:gd name="T89" fmla="*/ 0 h 888"/>
              <a:gd name="T90" fmla="*/ 443 w 888"/>
              <a:gd name="T91" fmla="*/ 0 h 888"/>
              <a:gd name="T92" fmla="*/ 488 w 888"/>
              <a:gd name="T93" fmla="*/ 0 h 888"/>
              <a:gd name="T94" fmla="*/ 532 w 888"/>
              <a:gd name="T95" fmla="*/ 9 h 888"/>
              <a:gd name="T96" fmla="*/ 576 w 888"/>
              <a:gd name="T97" fmla="*/ 18 h 888"/>
              <a:gd name="T98" fmla="*/ 621 w 888"/>
              <a:gd name="T99" fmla="*/ 35 h 888"/>
              <a:gd name="T100" fmla="*/ 665 w 888"/>
              <a:gd name="T101" fmla="*/ 62 h 888"/>
              <a:gd name="T102" fmla="*/ 701 w 888"/>
              <a:gd name="T103" fmla="*/ 89 h 888"/>
              <a:gd name="T104" fmla="*/ 736 w 888"/>
              <a:gd name="T105" fmla="*/ 115 h 888"/>
              <a:gd name="T106" fmla="*/ 771 w 888"/>
              <a:gd name="T107" fmla="*/ 151 h 888"/>
              <a:gd name="T108" fmla="*/ 798 w 888"/>
              <a:gd name="T109" fmla="*/ 186 h 888"/>
              <a:gd name="T110" fmla="*/ 825 w 888"/>
              <a:gd name="T111" fmla="*/ 222 h 888"/>
              <a:gd name="T112" fmla="*/ 851 w 888"/>
              <a:gd name="T113" fmla="*/ 266 h 888"/>
              <a:gd name="T114" fmla="*/ 869 w 888"/>
              <a:gd name="T115" fmla="*/ 310 h 888"/>
              <a:gd name="T116" fmla="*/ 878 w 888"/>
              <a:gd name="T117" fmla="*/ 355 h 888"/>
              <a:gd name="T118" fmla="*/ 887 w 888"/>
              <a:gd name="T119" fmla="*/ 399 h 888"/>
              <a:gd name="T120" fmla="*/ 887 w 888"/>
              <a:gd name="T121" fmla="*/ 443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88" h="888">
                <a:moveTo>
                  <a:pt x="887" y="443"/>
                </a:moveTo>
                <a:lnTo>
                  <a:pt x="887" y="488"/>
                </a:lnTo>
                <a:lnTo>
                  <a:pt x="878" y="532"/>
                </a:lnTo>
                <a:lnTo>
                  <a:pt x="869" y="576"/>
                </a:lnTo>
                <a:lnTo>
                  <a:pt x="851" y="621"/>
                </a:lnTo>
                <a:lnTo>
                  <a:pt x="825" y="665"/>
                </a:lnTo>
                <a:lnTo>
                  <a:pt x="798" y="700"/>
                </a:lnTo>
                <a:lnTo>
                  <a:pt x="771" y="736"/>
                </a:lnTo>
                <a:lnTo>
                  <a:pt x="736" y="771"/>
                </a:lnTo>
                <a:lnTo>
                  <a:pt x="701" y="798"/>
                </a:lnTo>
                <a:lnTo>
                  <a:pt x="665" y="825"/>
                </a:lnTo>
                <a:lnTo>
                  <a:pt x="621" y="851"/>
                </a:lnTo>
                <a:lnTo>
                  <a:pt x="576" y="869"/>
                </a:lnTo>
                <a:lnTo>
                  <a:pt x="532" y="878"/>
                </a:lnTo>
                <a:lnTo>
                  <a:pt x="488" y="887"/>
                </a:lnTo>
                <a:lnTo>
                  <a:pt x="443" y="887"/>
                </a:lnTo>
                <a:lnTo>
                  <a:pt x="399" y="887"/>
                </a:lnTo>
                <a:lnTo>
                  <a:pt x="355" y="878"/>
                </a:lnTo>
                <a:lnTo>
                  <a:pt x="310" y="869"/>
                </a:lnTo>
                <a:lnTo>
                  <a:pt x="266" y="851"/>
                </a:lnTo>
                <a:lnTo>
                  <a:pt x="222" y="825"/>
                </a:lnTo>
                <a:lnTo>
                  <a:pt x="186" y="798"/>
                </a:lnTo>
                <a:lnTo>
                  <a:pt x="151" y="771"/>
                </a:lnTo>
                <a:lnTo>
                  <a:pt x="115" y="736"/>
                </a:lnTo>
                <a:lnTo>
                  <a:pt x="89" y="700"/>
                </a:lnTo>
                <a:lnTo>
                  <a:pt x="62" y="665"/>
                </a:lnTo>
                <a:lnTo>
                  <a:pt x="36" y="621"/>
                </a:lnTo>
                <a:lnTo>
                  <a:pt x="18" y="576"/>
                </a:lnTo>
                <a:lnTo>
                  <a:pt x="9" y="532"/>
                </a:lnTo>
                <a:lnTo>
                  <a:pt x="0" y="488"/>
                </a:lnTo>
                <a:lnTo>
                  <a:pt x="0" y="443"/>
                </a:lnTo>
                <a:lnTo>
                  <a:pt x="0" y="399"/>
                </a:lnTo>
                <a:lnTo>
                  <a:pt x="9" y="355"/>
                </a:lnTo>
                <a:lnTo>
                  <a:pt x="18" y="310"/>
                </a:lnTo>
                <a:lnTo>
                  <a:pt x="36" y="266"/>
                </a:lnTo>
                <a:lnTo>
                  <a:pt x="62" y="222"/>
                </a:lnTo>
                <a:lnTo>
                  <a:pt x="89" y="186"/>
                </a:lnTo>
                <a:lnTo>
                  <a:pt x="115" y="151"/>
                </a:lnTo>
                <a:lnTo>
                  <a:pt x="151" y="115"/>
                </a:lnTo>
                <a:lnTo>
                  <a:pt x="186" y="89"/>
                </a:lnTo>
                <a:lnTo>
                  <a:pt x="222" y="62"/>
                </a:lnTo>
                <a:lnTo>
                  <a:pt x="266" y="35"/>
                </a:lnTo>
                <a:lnTo>
                  <a:pt x="310" y="18"/>
                </a:lnTo>
                <a:lnTo>
                  <a:pt x="355" y="9"/>
                </a:lnTo>
                <a:lnTo>
                  <a:pt x="399" y="0"/>
                </a:lnTo>
                <a:lnTo>
                  <a:pt x="443" y="0"/>
                </a:lnTo>
                <a:lnTo>
                  <a:pt x="488" y="0"/>
                </a:lnTo>
                <a:lnTo>
                  <a:pt x="532" y="9"/>
                </a:lnTo>
                <a:lnTo>
                  <a:pt x="576" y="18"/>
                </a:lnTo>
                <a:lnTo>
                  <a:pt x="621" y="35"/>
                </a:lnTo>
                <a:lnTo>
                  <a:pt x="665" y="62"/>
                </a:lnTo>
                <a:lnTo>
                  <a:pt x="701" y="89"/>
                </a:lnTo>
                <a:lnTo>
                  <a:pt x="736" y="115"/>
                </a:lnTo>
                <a:lnTo>
                  <a:pt x="771" y="151"/>
                </a:lnTo>
                <a:lnTo>
                  <a:pt x="798" y="186"/>
                </a:lnTo>
                <a:lnTo>
                  <a:pt x="825" y="222"/>
                </a:lnTo>
                <a:lnTo>
                  <a:pt x="851" y="266"/>
                </a:lnTo>
                <a:lnTo>
                  <a:pt x="869" y="310"/>
                </a:lnTo>
                <a:lnTo>
                  <a:pt x="878" y="355"/>
                </a:lnTo>
                <a:lnTo>
                  <a:pt x="887" y="399"/>
                </a:lnTo>
                <a:lnTo>
                  <a:pt x="887" y="443"/>
                </a:lnTo>
                <a:close/>
              </a:path>
            </a:pathLst>
          </a:custGeom>
          <a:ln/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539552" y="3832548"/>
            <a:ext cx="990079" cy="862831"/>
          </a:xfrm>
          <a:custGeom>
            <a:avLst/>
            <a:gdLst>
              <a:gd name="T0" fmla="*/ 886 w 887"/>
              <a:gd name="T1" fmla="*/ 772 h 773"/>
              <a:gd name="T2" fmla="*/ 0 w 887"/>
              <a:gd name="T3" fmla="*/ 772 h 773"/>
              <a:gd name="T4" fmla="*/ 443 w 887"/>
              <a:gd name="T5" fmla="*/ 0 h 773"/>
              <a:gd name="T6" fmla="*/ 886 w 887"/>
              <a:gd name="T7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7" h="773">
                <a:moveTo>
                  <a:pt x="886" y="772"/>
                </a:moveTo>
                <a:lnTo>
                  <a:pt x="0" y="772"/>
                </a:lnTo>
                <a:lnTo>
                  <a:pt x="443" y="0"/>
                </a:lnTo>
                <a:lnTo>
                  <a:pt x="886" y="772"/>
                </a:lnTo>
                <a:close/>
              </a:path>
            </a:pathLst>
          </a:cu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83271" y="3734321"/>
            <a:ext cx="990079" cy="990079"/>
          </a:xfrm>
          <a:custGeom>
            <a:avLst/>
            <a:gdLst>
              <a:gd name="T0" fmla="*/ 0 w 887"/>
              <a:gd name="T1" fmla="*/ 0 h 887"/>
              <a:gd name="T2" fmla="*/ 886 w 887"/>
              <a:gd name="T3" fmla="*/ 0 h 887"/>
              <a:gd name="T4" fmla="*/ 886 w 887"/>
              <a:gd name="T5" fmla="*/ 886 h 887"/>
              <a:gd name="T6" fmla="*/ 0 w 887"/>
              <a:gd name="T7" fmla="*/ 886 h 887"/>
              <a:gd name="T8" fmla="*/ 0 w 887"/>
              <a:gd name="T9" fmla="*/ 0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7" h="887">
                <a:moveTo>
                  <a:pt x="0" y="0"/>
                </a:moveTo>
                <a:lnTo>
                  <a:pt x="886" y="0"/>
                </a:lnTo>
                <a:lnTo>
                  <a:pt x="886" y="886"/>
                </a:lnTo>
                <a:lnTo>
                  <a:pt x="0" y="886"/>
                </a:lnTo>
                <a:lnTo>
                  <a:pt x="0" y="0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107504" y="5413623"/>
            <a:ext cx="1603995" cy="802556"/>
          </a:xfrm>
          <a:custGeom>
            <a:avLst/>
            <a:gdLst>
              <a:gd name="T0" fmla="*/ 0 w 1437"/>
              <a:gd name="T1" fmla="*/ 0 h 719"/>
              <a:gd name="T2" fmla="*/ 1436 w 1437"/>
              <a:gd name="T3" fmla="*/ 0 h 719"/>
              <a:gd name="T4" fmla="*/ 1436 w 1437"/>
              <a:gd name="T5" fmla="*/ 718 h 719"/>
              <a:gd name="T6" fmla="*/ 0 w 1437"/>
              <a:gd name="T7" fmla="*/ 718 h 719"/>
              <a:gd name="T8" fmla="*/ 0 w 1437"/>
              <a:gd name="T9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7" h="719">
                <a:moveTo>
                  <a:pt x="0" y="0"/>
                </a:moveTo>
                <a:lnTo>
                  <a:pt x="1436" y="0"/>
                </a:lnTo>
                <a:lnTo>
                  <a:pt x="1436" y="718"/>
                </a:lnTo>
                <a:lnTo>
                  <a:pt x="0" y="718"/>
                </a:lnTo>
                <a:lnTo>
                  <a:pt x="0" y="0"/>
                </a:lnTo>
                <a:close/>
              </a:path>
            </a:pathLst>
          </a:cu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2353321" y="5255122"/>
            <a:ext cx="991195" cy="990079"/>
          </a:xfrm>
          <a:custGeom>
            <a:avLst/>
            <a:gdLst>
              <a:gd name="T0" fmla="*/ 444 w 888"/>
              <a:gd name="T1" fmla="*/ 0 h 887"/>
              <a:gd name="T2" fmla="*/ 887 w 888"/>
              <a:gd name="T3" fmla="*/ 337 h 887"/>
              <a:gd name="T4" fmla="*/ 718 w 888"/>
              <a:gd name="T5" fmla="*/ 886 h 887"/>
              <a:gd name="T6" fmla="*/ 169 w 888"/>
              <a:gd name="T7" fmla="*/ 886 h 887"/>
              <a:gd name="T8" fmla="*/ 0 w 888"/>
              <a:gd name="T9" fmla="*/ 337 h 887"/>
              <a:gd name="T10" fmla="*/ 444 w 888"/>
              <a:gd name="T11" fmla="*/ 0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8" h="887">
                <a:moveTo>
                  <a:pt x="444" y="0"/>
                </a:moveTo>
                <a:lnTo>
                  <a:pt x="887" y="337"/>
                </a:lnTo>
                <a:lnTo>
                  <a:pt x="718" y="886"/>
                </a:lnTo>
                <a:lnTo>
                  <a:pt x="169" y="886"/>
                </a:lnTo>
                <a:lnTo>
                  <a:pt x="0" y="337"/>
                </a:lnTo>
                <a:lnTo>
                  <a:pt x="444" y="0"/>
                </a:lnTo>
                <a:close/>
              </a:path>
            </a:pathLst>
          </a:custGeom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794844" y="2276872"/>
            <a:ext cx="4568428" cy="39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S</a:t>
            </a:r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ort shapes 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using </a:t>
            </a:r>
            <a:endParaRPr lang="en-GB" sz="3200" b="1" dirty="0" smtClean="0">
              <a:solidFill>
                <a:srgbClr val="0D0000"/>
              </a:solidFill>
              <a:latin typeface="Comic Sans MS" pitchFamily="66" charset="0"/>
            </a:endParaRPr>
          </a:p>
          <a:p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2 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criteria.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776017" y="3753941"/>
            <a:ext cx="4968255" cy="39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S</a:t>
            </a:r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ort shapes 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using </a:t>
            </a:r>
            <a:endParaRPr lang="en-GB" sz="3200" b="1" dirty="0" smtClean="0">
              <a:solidFill>
                <a:srgbClr val="0D0000"/>
              </a:solidFill>
              <a:latin typeface="Comic Sans MS" pitchFamily="66" charset="0"/>
            </a:endParaRPr>
          </a:p>
          <a:p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4 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criteria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52217" y="5339579"/>
            <a:ext cx="4968255" cy="79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Choose your own criteria </a:t>
            </a:r>
            <a:endParaRPr lang="en-GB" sz="3200" b="1" dirty="0" smtClean="0">
              <a:solidFill>
                <a:srgbClr val="0D0000"/>
              </a:solidFill>
              <a:latin typeface="Comic Sans MS" pitchFamily="66" charset="0"/>
            </a:endParaRPr>
          </a:p>
          <a:p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to 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sort </a:t>
            </a:r>
            <a:r>
              <a:rPr lang="en-GB" sz="3200" b="1" dirty="0" smtClean="0">
                <a:solidFill>
                  <a:srgbClr val="0D0000"/>
                </a:solidFill>
                <a:latin typeface="Comic Sans MS" pitchFamily="66" charset="0"/>
              </a:rPr>
              <a:t>shapes</a:t>
            </a:r>
            <a:r>
              <a:rPr lang="en-GB" sz="3200" b="1" dirty="0">
                <a:solidFill>
                  <a:srgbClr val="0D0000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6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200"/>
            <a:ext cx="867645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971800" y="3364523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32005" y="4724400"/>
            <a:ext cx="2479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quadrilaterals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81200" y="2590800"/>
            <a:ext cx="6096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2602523"/>
            <a:ext cx="6096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81600" y="2743200"/>
            <a:ext cx="6096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0" y="2754923"/>
            <a:ext cx="6096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010400" y="2743200"/>
            <a:ext cx="6096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9512" y="76200"/>
            <a:ext cx="8136904" cy="54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1936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41091" y="643494"/>
            <a:ext cx="4968255" cy="39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Sort 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shapes using 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criteria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1507" name="Picture 3" descr="tempimage2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6" r="12091" b="47415"/>
          <a:stretch/>
        </p:blipFill>
        <p:spPr bwMode="auto">
          <a:xfrm>
            <a:off x="2146145" y="1734314"/>
            <a:ext cx="5165224" cy="303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Freeform 4"/>
          <p:cNvSpPr>
            <a:spLocks/>
          </p:cNvSpPr>
          <p:nvPr/>
        </p:nvSpPr>
        <p:spPr bwMode="auto">
          <a:xfrm>
            <a:off x="484436" y="3721448"/>
            <a:ext cx="842740" cy="436439"/>
          </a:xfrm>
          <a:custGeom>
            <a:avLst/>
            <a:gdLst>
              <a:gd name="T0" fmla="*/ 0 w 755"/>
              <a:gd name="T1" fmla="*/ 0 h 391"/>
              <a:gd name="T2" fmla="*/ 754 w 755"/>
              <a:gd name="T3" fmla="*/ 0 h 391"/>
              <a:gd name="T4" fmla="*/ 754 w 755"/>
              <a:gd name="T5" fmla="*/ 390 h 391"/>
              <a:gd name="T6" fmla="*/ 0 w 755"/>
              <a:gd name="T7" fmla="*/ 390 h 391"/>
              <a:gd name="T8" fmla="*/ 0 w 755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5" h="391">
                <a:moveTo>
                  <a:pt x="0" y="0"/>
                </a:moveTo>
                <a:lnTo>
                  <a:pt x="754" y="0"/>
                </a:lnTo>
                <a:lnTo>
                  <a:pt x="754" y="390"/>
                </a:lnTo>
                <a:lnTo>
                  <a:pt x="0" y="39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    C</a:t>
            </a:r>
            <a:endParaRPr lang="en-US" sz="2800" dirty="0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8061713" y="1612366"/>
            <a:ext cx="548887" cy="902234"/>
          </a:xfrm>
          <a:custGeom>
            <a:avLst/>
            <a:gdLst>
              <a:gd name="T0" fmla="*/ 540 w 541"/>
              <a:gd name="T1" fmla="*/ 257 h 515"/>
              <a:gd name="T2" fmla="*/ 540 w 541"/>
              <a:gd name="T3" fmla="*/ 284 h 515"/>
              <a:gd name="T4" fmla="*/ 532 w 541"/>
              <a:gd name="T5" fmla="*/ 310 h 515"/>
              <a:gd name="T6" fmla="*/ 532 w 541"/>
              <a:gd name="T7" fmla="*/ 337 h 515"/>
              <a:gd name="T8" fmla="*/ 514 w 541"/>
              <a:gd name="T9" fmla="*/ 363 h 515"/>
              <a:gd name="T10" fmla="*/ 505 w 541"/>
              <a:gd name="T11" fmla="*/ 381 h 515"/>
              <a:gd name="T12" fmla="*/ 487 w 541"/>
              <a:gd name="T13" fmla="*/ 408 h 515"/>
              <a:gd name="T14" fmla="*/ 470 w 541"/>
              <a:gd name="T15" fmla="*/ 426 h 515"/>
              <a:gd name="T16" fmla="*/ 452 w 541"/>
              <a:gd name="T17" fmla="*/ 452 h 515"/>
              <a:gd name="T18" fmla="*/ 425 w 541"/>
              <a:gd name="T19" fmla="*/ 461 h 515"/>
              <a:gd name="T20" fmla="*/ 407 w 541"/>
              <a:gd name="T21" fmla="*/ 479 h 515"/>
              <a:gd name="T22" fmla="*/ 381 w 541"/>
              <a:gd name="T23" fmla="*/ 488 h 515"/>
              <a:gd name="T24" fmla="*/ 354 w 541"/>
              <a:gd name="T25" fmla="*/ 505 h 515"/>
              <a:gd name="T26" fmla="*/ 328 w 541"/>
              <a:gd name="T27" fmla="*/ 505 h 515"/>
              <a:gd name="T28" fmla="*/ 301 w 541"/>
              <a:gd name="T29" fmla="*/ 514 h 515"/>
              <a:gd name="T30" fmla="*/ 266 w 541"/>
              <a:gd name="T31" fmla="*/ 514 h 515"/>
              <a:gd name="T32" fmla="*/ 239 w 541"/>
              <a:gd name="T33" fmla="*/ 514 h 515"/>
              <a:gd name="T34" fmla="*/ 212 w 541"/>
              <a:gd name="T35" fmla="*/ 505 h 515"/>
              <a:gd name="T36" fmla="*/ 186 w 541"/>
              <a:gd name="T37" fmla="*/ 505 h 515"/>
              <a:gd name="T38" fmla="*/ 159 w 541"/>
              <a:gd name="T39" fmla="*/ 488 h 515"/>
              <a:gd name="T40" fmla="*/ 133 w 541"/>
              <a:gd name="T41" fmla="*/ 479 h 515"/>
              <a:gd name="T42" fmla="*/ 115 w 541"/>
              <a:gd name="T43" fmla="*/ 461 h 515"/>
              <a:gd name="T44" fmla="*/ 88 w 541"/>
              <a:gd name="T45" fmla="*/ 452 h 515"/>
              <a:gd name="T46" fmla="*/ 71 w 541"/>
              <a:gd name="T47" fmla="*/ 426 h 515"/>
              <a:gd name="T48" fmla="*/ 53 w 541"/>
              <a:gd name="T49" fmla="*/ 408 h 515"/>
              <a:gd name="T50" fmla="*/ 35 w 541"/>
              <a:gd name="T51" fmla="*/ 381 h 515"/>
              <a:gd name="T52" fmla="*/ 26 w 541"/>
              <a:gd name="T53" fmla="*/ 363 h 515"/>
              <a:gd name="T54" fmla="*/ 9 w 541"/>
              <a:gd name="T55" fmla="*/ 337 h 515"/>
              <a:gd name="T56" fmla="*/ 9 w 541"/>
              <a:gd name="T57" fmla="*/ 310 h 515"/>
              <a:gd name="T58" fmla="*/ 0 w 541"/>
              <a:gd name="T59" fmla="*/ 284 h 515"/>
              <a:gd name="T60" fmla="*/ 0 w 541"/>
              <a:gd name="T61" fmla="*/ 257 h 515"/>
              <a:gd name="T62" fmla="*/ 0 w 541"/>
              <a:gd name="T63" fmla="*/ 230 h 515"/>
              <a:gd name="T64" fmla="*/ 9 w 541"/>
              <a:gd name="T65" fmla="*/ 204 h 515"/>
              <a:gd name="T66" fmla="*/ 9 w 541"/>
              <a:gd name="T67" fmla="*/ 177 h 515"/>
              <a:gd name="T68" fmla="*/ 26 w 541"/>
              <a:gd name="T69" fmla="*/ 151 h 515"/>
              <a:gd name="T70" fmla="*/ 35 w 541"/>
              <a:gd name="T71" fmla="*/ 124 h 515"/>
              <a:gd name="T72" fmla="*/ 53 w 541"/>
              <a:gd name="T73" fmla="*/ 106 h 515"/>
              <a:gd name="T74" fmla="*/ 71 w 541"/>
              <a:gd name="T75" fmla="*/ 89 h 515"/>
              <a:gd name="T76" fmla="*/ 88 w 541"/>
              <a:gd name="T77" fmla="*/ 62 h 515"/>
              <a:gd name="T78" fmla="*/ 115 w 541"/>
              <a:gd name="T79" fmla="*/ 53 h 515"/>
              <a:gd name="T80" fmla="*/ 133 w 541"/>
              <a:gd name="T81" fmla="*/ 35 h 515"/>
              <a:gd name="T82" fmla="*/ 159 w 541"/>
              <a:gd name="T83" fmla="*/ 27 h 515"/>
              <a:gd name="T84" fmla="*/ 186 w 541"/>
              <a:gd name="T85" fmla="*/ 9 h 515"/>
              <a:gd name="T86" fmla="*/ 212 w 541"/>
              <a:gd name="T87" fmla="*/ 9 h 515"/>
              <a:gd name="T88" fmla="*/ 239 w 541"/>
              <a:gd name="T89" fmla="*/ 0 h 515"/>
              <a:gd name="T90" fmla="*/ 266 w 541"/>
              <a:gd name="T91" fmla="*/ 0 h 515"/>
              <a:gd name="T92" fmla="*/ 301 w 541"/>
              <a:gd name="T93" fmla="*/ 0 h 515"/>
              <a:gd name="T94" fmla="*/ 328 w 541"/>
              <a:gd name="T95" fmla="*/ 9 h 515"/>
              <a:gd name="T96" fmla="*/ 354 w 541"/>
              <a:gd name="T97" fmla="*/ 9 h 515"/>
              <a:gd name="T98" fmla="*/ 381 w 541"/>
              <a:gd name="T99" fmla="*/ 27 h 515"/>
              <a:gd name="T100" fmla="*/ 407 w 541"/>
              <a:gd name="T101" fmla="*/ 35 h 515"/>
              <a:gd name="T102" fmla="*/ 425 w 541"/>
              <a:gd name="T103" fmla="*/ 53 h 515"/>
              <a:gd name="T104" fmla="*/ 452 w 541"/>
              <a:gd name="T105" fmla="*/ 62 h 515"/>
              <a:gd name="T106" fmla="*/ 470 w 541"/>
              <a:gd name="T107" fmla="*/ 89 h 515"/>
              <a:gd name="T108" fmla="*/ 487 w 541"/>
              <a:gd name="T109" fmla="*/ 106 h 515"/>
              <a:gd name="T110" fmla="*/ 505 w 541"/>
              <a:gd name="T111" fmla="*/ 124 h 515"/>
              <a:gd name="T112" fmla="*/ 514 w 541"/>
              <a:gd name="T113" fmla="*/ 151 h 515"/>
              <a:gd name="T114" fmla="*/ 532 w 541"/>
              <a:gd name="T115" fmla="*/ 177 h 515"/>
              <a:gd name="T116" fmla="*/ 532 w 541"/>
              <a:gd name="T117" fmla="*/ 204 h 515"/>
              <a:gd name="T118" fmla="*/ 540 w 541"/>
              <a:gd name="T119" fmla="*/ 230 h 515"/>
              <a:gd name="T120" fmla="*/ 540 w 541"/>
              <a:gd name="T121" fmla="*/ 257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1" h="515">
                <a:moveTo>
                  <a:pt x="540" y="257"/>
                </a:moveTo>
                <a:lnTo>
                  <a:pt x="540" y="284"/>
                </a:lnTo>
                <a:lnTo>
                  <a:pt x="532" y="310"/>
                </a:lnTo>
                <a:lnTo>
                  <a:pt x="532" y="337"/>
                </a:lnTo>
                <a:lnTo>
                  <a:pt x="514" y="363"/>
                </a:lnTo>
                <a:lnTo>
                  <a:pt x="505" y="381"/>
                </a:lnTo>
                <a:lnTo>
                  <a:pt x="487" y="408"/>
                </a:lnTo>
                <a:lnTo>
                  <a:pt x="470" y="426"/>
                </a:lnTo>
                <a:lnTo>
                  <a:pt x="452" y="452"/>
                </a:lnTo>
                <a:lnTo>
                  <a:pt x="425" y="461"/>
                </a:lnTo>
                <a:lnTo>
                  <a:pt x="407" y="479"/>
                </a:lnTo>
                <a:lnTo>
                  <a:pt x="381" y="488"/>
                </a:lnTo>
                <a:lnTo>
                  <a:pt x="354" y="505"/>
                </a:lnTo>
                <a:lnTo>
                  <a:pt x="328" y="505"/>
                </a:lnTo>
                <a:lnTo>
                  <a:pt x="301" y="514"/>
                </a:lnTo>
                <a:lnTo>
                  <a:pt x="266" y="514"/>
                </a:lnTo>
                <a:lnTo>
                  <a:pt x="239" y="514"/>
                </a:lnTo>
                <a:lnTo>
                  <a:pt x="212" y="505"/>
                </a:lnTo>
                <a:lnTo>
                  <a:pt x="186" y="505"/>
                </a:lnTo>
                <a:lnTo>
                  <a:pt x="159" y="488"/>
                </a:lnTo>
                <a:lnTo>
                  <a:pt x="133" y="479"/>
                </a:lnTo>
                <a:lnTo>
                  <a:pt x="115" y="461"/>
                </a:lnTo>
                <a:lnTo>
                  <a:pt x="88" y="452"/>
                </a:lnTo>
                <a:lnTo>
                  <a:pt x="71" y="426"/>
                </a:lnTo>
                <a:lnTo>
                  <a:pt x="53" y="408"/>
                </a:lnTo>
                <a:lnTo>
                  <a:pt x="35" y="381"/>
                </a:lnTo>
                <a:lnTo>
                  <a:pt x="26" y="363"/>
                </a:lnTo>
                <a:lnTo>
                  <a:pt x="9" y="337"/>
                </a:lnTo>
                <a:lnTo>
                  <a:pt x="9" y="310"/>
                </a:lnTo>
                <a:lnTo>
                  <a:pt x="0" y="284"/>
                </a:lnTo>
                <a:lnTo>
                  <a:pt x="0" y="257"/>
                </a:lnTo>
                <a:lnTo>
                  <a:pt x="0" y="230"/>
                </a:lnTo>
                <a:lnTo>
                  <a:pt x="9" y="204"/>
                </a:lnTo>
                <a:lnTo>
                  <a:pt x="9" y="177"/>
                </a:lnTo>
                <a:lnTo>
                  <a:pt x="26" y="151"/>
                </a:lnTo>
                <a:lnTo>
                  <a:pt x="35" y="124"/>
                </a:lnTo>
                <a:lnTo>
                  <a:pt x="53" y="106"/>
                </a:lnTo>
                <a:lnTo>
                  <a:pt x="71" y="89"/>
                </a:lnTo>
                <a:lnTo>
                  <a:pt x="88" y="62"/>
                </a:lnTo>
                <a:lnTo>
                  <a:pt x="115" y="53"/>
                </a:lnTo>
                <a:lnTo>
                  <a:pt x="133" y="35"/>
                </a:lnTo>
                <a:lnTo>
                  <a:pt x="159" y="27"/>
                </a:lnTo>
                <a:lnTo>
                  <a:pt x="186" y="9"/>
                </a:lnTo>
                <a:lnTo>
                  <a:pt x="212" y="9"/>
                </a:lnTo>
                <a:lnTo>
                  <a:pt x="239" y="0"/>
                </a:lnTo>
                <a:lnTo>
                  <a:pt x="266" y="0"/>
                </a:lnTo>
                <a:lnTo>
                  <a:pt x="301" y="0"/>
                </a:lnTo>
                <a:lnTo>
                  <a:pt x="328" y="9"/>
                </a:lnTo>
                <a:lnTo>
                  <a:pt x="354" y="9"/>
                </a:lnTo>
                <a:lnTo>
                  <a:pt x="381" y="27"/>
                </a:lnTo>
                <a:lnTo>
                  <a:pt x="407" y="35"/>
                </a:lnTo>
                <a:lnTo>
                  <a:pt x="425" y="53"/>
                </a:lnTo>
                <a:lnTo>
                  <a:pt x="452" y="62"/>
                </a:lnTo>
                <a:lnTo>
                  <a:pt x="470" y="89"/>
                </a:lnTo>
                <a:lnTo>
                  <a:pt x="487" y="106"/>
                </a:lnTo>
                <a:lnTo>
                  <a:pt x="505" y="124"/>
                </a:lnTo>
                <a:lnTo>
                  <a:pt x="514" y="151"/>
                </a:lnTo>
                <a:lnTo>
                  <a:pt x="532" y="177"/>
                </a:lnTo>
                <a:lnTo>
                  <a:pt x="532" y="204"/>
                </a:lnTo>
                <a:lnTo>
                  <a:pt x="540" y="230"/>
                </a:lnTo>
                <a:lnTo>
                  <a:pt x="540" y="25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</a:t>
            </a:r>
            <a:r>
              <a:rPr lang="en-US" sz="2800" dirty="0" smtClean="0"/>
              <a:t>L</a:t>
            </a:r>
            <a:endParaRPr lang="en-US" dirty="0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7769267" y="5095746"/>
            <a:ext cx="584895" cy="594941"/>
          </a:xfrm>
          <a:custGeom>
            <a:avLst/>
            <a:gdLst>
              <a:gd name="T0" fmla="*/ 0 w 524"/>
              <a:gd name="T1" fmla="*/ 0 h 533"/>
              <a:gd name="T2" fmla="*/ 523 w 524"/>
              <a:gd name="T3" fmla="*/ 0 h 533"/>
              <a:gd name="T4" fmla="*/ 523 w 524"/>
              <a:gd name="T5" fmla="*/ 532 h 533"/>
              <a:gd name="T6" fmla="*/ 0 w 524"/>
              <a:gd name="T7" fmla="*/ 532 h 533"/>
              <a:gd name="T8" fmla="*/ 0 w 524"/>
              <a:gd name="T9" fmla="*/ 0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533">
                <a:moveTo>
                  <a:pt x="0" y="0"/>
                </a:moveTo>
                <a:lnTo>
                  <a:pt x="523" y="0"/>
                </a:lnTo>
                <a:lnTo>
                  <a:pt x="523" y="532"/>
                </a:lnTo>
                <a:lnTo>
                  <a:pt x="0" y="53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</a:t>
            </a:r>
            <a:r>
              <a:rPr lang="en-US" sz="2800" dirty="0" smtClean="0"/>
              <a:t>I</a:t>
            </a:r>
            <a:endParaRPr lang="en-US" dirty="0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385698" y="2288480"/>
            <a:ext cx="419546" cy="920874"/>
          </a:xfrm>
          <a:custGeom>
            <a:avLst/>
            <a:gdLst>
              <a:gd name="T0" fmla="*/ 0 w 276"/>
              <a:gd name="T1" fmla="*/ 0 h 825"/>
              <a:gd name="T2" fmla="*/ 275 w 276"/>
              <a:gd name="T3" fmla="*/ 0 h 825"/>
              <a:gd name="T4" fmla="*/ 275 w 276"/>
              <a:gd name="T5" fmla="*/ 824 h 825"/>
              <a:gd name="T6" fmla="*/ 0 w 276"/>
              <a:gd name="T7" fmla="*/ 824 h 825"/>
              <a:gd name="T8" fmla="*/ 0 w 276"/>
              <a:gd name="T9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" h="825">
                <a:moveTo>
                  <a:pt x="0" y="0"/>
                </a:moveTo>
                <a:lnTo>
                  <a:pt x="275" y="0"/>
                </a:lnTo>
                <a:lnTo>
                  <a:pt x="275" y="824"/>
                </a:lnTo>
                <a:lnTo>
                  <a:pt x="0" y="8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376164" y="1494583"/>
            <a:ext cx="713258" cy="625078"/>
          </a:xfrm>
          <a:custGeom>
            <a:avLst/>
            <a:gdLst>
              <a:gd name="T0" fmla="*/ 638 w 639"/>
              <a:gd name="T1" fmla="*/ 559 h 560"/>
              <a:gd name="T2" fmla="*/ 0 w 639"/>
              <a:gd name="T3" fmla="*/ 559 h 560"/>
              <a:gd name="T4" fmla="*/ 319 w 639"/>
              <a:gd name="T5" fmla="*/ 0 h 560"/>
              <a:gd name="T6" fmla="*/ 638 w 639"/>
              <a:gd name="T7" fmla="*/ 559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560">
                <a:moveTo>
                  <a:pt x="638" y="559"/>
                </a:moveTo>
                <a:lnTo>
                  <a:pt x="0" y="559"/>
                </a:lnTo>
                <a:lnTo>
                  <a:pt x="319" y="0"/>
                </a:lnTo>
                <a:lnTo>
                  <a:pt x="638" y="559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6239735" y="5613426"/>
            <a:ext cx="669611" cy="760140"/>
          </a:xfrm>
          <a:custGeom>
            <a:avLst/>
            <a:gdLst>
              <a:gd name="T0" fmla="*/ 0 w 524"/>
              <a:gd name="T1" fmla="*/ 0 h 524"/>
              <a:gd name="T2" fmla="*/ 523 w 524"/>
              <a:gd name="T3" fmla="*/ 0 h 524"/>
              <a:gd name="T4" fmla="*/ 390 w 524"/>
              <a:gd name="T5" fmla="*/ 523 h 524"/>
              <a:gd name="T6" fmla="*/ 133 w 524"/>
              <a:gd name="T7" fmla="*/ 523 h 524"/>
              <a:gd name="T8" fmla="*/ 0 w 524"/>
              <a:gd name="T9" fmla="*/ 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524">
                <a:moveTo>
                  <a:pt x="0" y="0"/>
                </a:moveTo>
                <a:lnTo>
                  <a:pt x="523" y="0"/>
                </a:lnTo>
                <a:lnTo>
                  <a:pt x="390" y="523"/>
                </a:lnTo>
                <a:lnTo>
                  <a:pt x="133" y="523"/>
                </a:lnTo>
                <a:lnTo>
                  <a:pt x="0" y="0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</a:t>
            </a:r>
            <a:r>
              <a:rPr lang="en-US" sz="2800" dirty="0" smtClean="0"/>
              <a:t>H</a:t>
            </a:r>
            <a:endParaRPr lang="en-US" dirty="0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1475631" y="5587921"/>
            <a:ext cx="930920" cy="544711"/>
          </a:xfrm>
          <a:custGeom>
            <a:avLst/>
            <a:gdLst>
              <a:gd name="T0" fmla="*/ 558 w 834"/>
              <a:gd name="T1" fmla="*/ 487 h 488"/>
              <a:gd name="T2" fmla="*/ 0 w 834"/>
              <a:gd name="T3" fmla="*/ 487 h 488"/>
              <a:gd name="T4" fmla="*/ 275 w 834"/>
              <a:gd name="T5" fmla="*/ 0 h 488"/>
              <a:gd name="T6" fmla="*/ 833 w 834"/>
              <a:gd name="T7" fmla="*/ 0 h 488"/>
              <a:gd name="T8" fmla="*/ 558 w 834"/>
              <a:gd name="T9" fmla="*/ 48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" h="488">
                <a:moveTo>
                  <a:pt x="558" y="487"/>
                </a:moveTo>
                <a:lnTo>
                  <a:pt x="0" y="487"/>
                </a:lnTo>
                <a:lnTo>
                  <a:pt x="275" y="0"/>
                </a:lnTo>
                <a:lnTo>
                  <a:pt x="833" y="0"/>
                </a:lnTo>
                <a:lnTo>
                  <a:pt x="558" y="487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    E</a:t>
            </a:r>
            <a:endParaRPr lang="en-US" sz="2800" dirty="0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7769267" y="2514600"/>
            <a:ext cx="941791" cy="739055"/>
          </a:xfrm>
          <a:custGeom>
            <a:avLst/>
            <a:gdLst>
              <a:gd name="T0" fmla="*/ 0 w 728"/>
              <a:gd name="T1" fmla="*/ 0 h 497"/>
              <a:gd name="T2" fmla="*/ 0 w 728"/>
              <a:gd name="T3" fmla="*/ 496 h 497"/>
              <a:gd name="T4" fmla="*/ 727 w 728"/>
              <a:gd name="T5" fmla="*/ 496 h 497"/>
              <a:gd name="T6" fmla="*/ 0 w 728"/>
              <a:gd name="T7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" h="497">
                <a:moveTo>
                  <a:pt x="0" y="0"/>
                </a:moveTo>
                <a:lnTo>
                  <a:pt x="0" y="496"/>
                </a:lnTo>
                <a:lnTo>
                  <a:pt x="727" y="49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r>
              <a:rPr lang="en-US" dirty="0" smtClean="0"/>
              <a:t> </a:t>
            </a:r>
            <a:r>
              <a:rPr lang="en-US" sz="2800" dirty="0" smtClean="0"/>
              <a:t>K</a:t>
            </a:r>
            <a:endParaRPr lang="en-US" dirty="0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811486" y="4582046"/>
            <a:ext cx="1129605" cy="513700"/>
          </a:xfrm>
          <a:custGeom>
            <a:avLst/>
            <a:gdLst>
              <a:gd name="T0" fmla="*/ 257 w 1012"/>
              <a:gd name="T1" fmla="*/ 0 h 391"/>
              <a:gd name="T2" fmla="*/ 762 w 1012"/>
              <a:gd name="T3" fmla="*/ 0 h 391"/>
              <a:gd name="T4" fmla="*/ 1011 w 1012"/>
              <a:gd name="T5" fmla="*/ 390 h 391"/>
              <a:gd name="T6" fmla="*/ 0 w 1012"/>
              <a:gd name="T7" fmla="*/ 390 h 391"/>
              <a:gd name="T8" fmla="*/ 257 w 1012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2" h="391">
                <a:moveTo>
                  <a:pt x="257" y="0"/>
                </a:moveTo>
                <a:lnTo>
                  <a:pt x="762" y="0"/>
                </a:lnTo>
                <a:lnTo>
                  <a:pt x="1011" y="390"/>
                </a:lnTo>
                <a:lnTo>
                  <a:pt x="0" y="390"/>
                </a:lnTo>
                <a:lnTo>
                  <a:pt x="25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r>
              <a:rPr lang="en-US" dirty="0" smtClean="0"/>
              <a:t>         </a:t>
            </a:r>
            <a:r>
              <a:rPr lang="en-US" sz="2800" dirty="0" smtClean="0"/>
              <a:t>D</a:t>
            </a:r>
            <a:endParaRPr lang="en-US" dirty="0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3276600" y="5788670"/>
            <a:ext cx="752326" cy="733351"/>
          </a:xfrm>
          <a:custGeom>
            <a:avLst/>
            <a:gdLst>
              <a:gd name="T0" fmla="*/ 673 w 674"/>
              <a:gd name="T1" fmla="*/ 328 h 657"/>
              <a:gd name="T2" fmla="*/ 673 w 674"/>
              <a:gd name="T3" fmla="*/ 364 h 657"/>
              <a:gd name="T4" fmla="*/ 664 w 674"/>
              <a:gd name="T5" fmla="*/ 399 h 657"/>
              <a:gd name="T6" fmla="*/ 656 w 674"/>
              <a:gd name="T7" fmla="*/ 426 h 657"/>
              <a:gd name="T8" fmla="*/ 647 w 674"/>
              <a:gd name="T9" fmla="*/ 461 h 657"/>
              <a:gd name="T10" fmla="*/ 629 w 674"/>
              <a:gd name="T11" fmla="*/ 497 h 657"/>
              <a:gd name="T12" fmla="*/ 611 w 674"/>
              <a:gd name="T13" fmla="*/ 523 h 657"/>
              <a:gd name="T14" fmla="*/ 585 w 674"/>
              <a:gd name="T15" fmla="*/ 550 h 657"/>
              <a:gd name="T16" fmla="*/ 558 w 674"/>
              <a:gd name="T17" fmla="*/ 568 h 657"/>
              <a:gd name="T18" fmla="*/ 531 w 674"/>
              <a:gd name="T19" fmla="*/ 594 h 657"/>
              <a:gd name="T20" fmla="*/ 505 w 674"/>
              <a:gd name="T21" fmla="*/ 612 h 657"/>
              <a:gd name="T22" fmla="*/ 469 w 674"/>
              <a:gd name="T23" fmla="*/ 630 h 657"/>
              <a:gd name="T24" fmla="*/ 443 w 674"/>
              <a:gd name="T25" fmla="*/ 639 h 657"/>
              <a:gd name="T26" fmla="*/ 407 w 674"/>
              <a:gd name="T27" fmla="*/ 648 h 657"/>
              <a:gd name="T28" fmla="*/ 372 w 674"/>
              <a:gd name="T29" fmla="*/ 656 h 657"/>
              <a:gd name="T30" fmla="*/ 336 w 674"/>
              <a:gd name="T31" fmla="*/ 656 h 657"/>
              <a:gd name="T32" fmla="*/ 301 w 674"/>
              <a:gd name="T33" fmla="*/ 656 h 657"/>
              <a:gd name="T34" fmla="*/ 266 w 674"/>
              <a:gd name="T35" fmla="*/ 648 h 657"/>
              <a:gd name="T36" fmla="*/ 230 w 674"/>
              <a:gd name="T37" fmla="*/ 639 h 657"/>
              <a:gd name="T38" fmla="*/ 203 w 674"/>
              <a:gd name="T39" fmla="*/ 630 h 657"/>
              <a:gd name="T40" fmla="*/ 168 w 674"/>
              <a:gd name="T41" fmla="*/ 612 h 657"/>
              <a:gd name="T42" fmla="*/ 141 w 674"/>
              <a:gd name="T43" fmla="*/ 594 h 657"/>
              <a:gd name="T44" fmla="*/ 115 w 674"/>
              <a:gd name="T45" fmla="*/ 568 h 657"/>
              <a:gd name="T46" fmla="*/ 88 w 674"/>
              <a:gd name="T47" fmla="*/ 550 h 657"/>
              <a:gd name="T48" fmla="*/ 62 w 674"/>
              <a:gd name="T49" fmla="*/ 523 h 657"/>
              <a:gd name="T50" fmla="*/ 44 w 674"/>
              <a:gd name="T51" fmla="*/ 497 h 657"/>
              <a:gd name="T52" fmla="*/ 26 w 674"/>
              <a:gd name="T53" fmla="*/ 461 h 657"/>
              <a:gd name="T54" fmla="*/ 17 w 674"/>
              <a:gd name="T55" fmla="*/ 426 h 657"/>
              <a:gd name="T56" fmla="*/ 8 w 674"/>
              <a:gd name="T57" fmla="*/ 399 h 657"/>
              <a:gd name="T58" fmla="*/ 0 w 674"/>
              <a:gd name="T59" fmla="*/ 364 h 657"/>
              <a:gd name="T60" fmla="*/ 0 w 674"/>
              <a:gd name="T61" fmla="*/ 328 h 657"/>
              <a:gd name="T62" fmla="*/ 0 w 674"/>
              <a:gd name="T63" fmla="*/ 293 h 657"/>
              <a:gd name="T64" fmla="*/ 8 w 674"/>
              <a:gd name="T65" fmla="*/ 258 h 657"/>
              <a:gd name="T66" fmla="*/ 17 w 674"/>
              <a:gd name="T67" fmla="*/ 231 h 657"/>
              <a:gd name="T68" fmla="*/ 26 w 674"/>
              <a:gd name="T69" fmla="*/ 195 h 657"/>
              <a:gd name="T70" fmla="*/ 44 w 674"/>
              <a:gd name="T71" fmla="*/ 169 h 657"/>
              <a:gd name="T72" fmla="*/ 62 w 674"/>
              <a:gd name="T73" fmla="*/ 133 h 657"/>
              <a:gd name="T74" fmla="*/ 88 w 674"/>
              <a:gd name="T75" fmla="*/ 107 h 657"/>
              <a:gd name="T76" fmla="*/ 115 w 674"/>
              <a:gd name="T77" fmla="*/ 89 h 657"/>
              <a:gd name="T78" fmla="*/ 141 w 674"/>
              <a:gd name="T79" fmla="*/ 62 h 657"/>
              <a:gd name="T80" fmla="*/ 168 w 674"/>
              <a:gd name="T81" fmla="*/ 45 h 657"/>
              <a:gd name="T82" fmla="*/ 203 w 674"/>
              <a:gd name="T83" fmla="*/ 27 h 657"/>
              <a:gd name="T84" fmla="*/ 230 w 674"/>
              <a:gd name="T85" fmla="*/ 18 h 657"/>
              <a:gd name="T86" fmla="*/ 266 w 674"/>
              <a:gd name="T87" fmla="*/ 9 h 657"/>
              <a:gd name="T88" fmla="*/ 301 w 674"/>
              <a:gd name="T89" fmla="*/ 0 h 657"/>
              <a:gd name="T90" fmla="*/ 336 w 674"/>
              <a:gd name="T91" fmla="*/ 0 h 657"/>
              <a:gd name="T92" fmla="*/ 372 w 674"/>
              <a:gd name="T93" fmla="*/ 0 h 657"/>
              <a:gd name="T94" fmla="*/ 407 w 674"/>
              <a:gd name="T95" fmla="*/ 9 h 657"/>
              <a:gd name="T96" fmla="*/ 443 w 674"/>
              <a:gd name="T97" fmla="*/ 18 h 657"/>
              <a:gd name="T98" fmla="*/ 469 w 674"/>
              <a:gd name="T99" fmla="*/ 27 h 657"/>
              <a:gd name="T100" fmla="*/ 505 w 674"/>
              <a:gd name="T101" fmla="*/ 45 h 657"/>
              <a:gd name="T102" fmla="*/ 531 w 674"/>
              <a:gd name="T103" fmla="*/ 62 h 657"/>
              <a:gd name="T104" fmla="*/ 558 w 674"/>
              <a:gd name="T105" fmla="*/ 89 h 657"/>
              <a:gd name="T106" fmla="*/ 585 w 674"/>
              <a:gd name="T107" fmla="*/ 107 h 657"/>
              <a:gd name="T108" fmla="*/ 611 w 674"/>
              <a:gd name="T109" fmla="*/ 133 h 657"/>
              <a:gd name="T110" fmla="*/ 629 w 674"/>
              <a:gd name="T111" fmla="*/ 169 h 657"/>
              <a:gd name="T112" fmla="*/ 647 w 674"/>
              <a:gd name="T113" fmla="*/ 195 h 657"/>
              <a:gd name="T114" fmla="*/ 656 w 674"/>
              <a:gd name="T115" fmla="*/ 231 h 657"/>
              <a:gd name="T116" fmla="*/ 664 w 674"/>
              <a:gd name="T117" fmla="*/ 258 h 657"/>
              <a:gd name="T118" fmla="*/ 673 w 674"/>
              <a:gd name="T119" fmla="*/ 293 h 657"/>
              <a:gd name="T120" fmla="*/ 673 w 674"/>
              <a:gd name="T121" fmla="*/ 328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" h="657">
                <a:moveTo>
                  <a:pt x="673" y="328"/>
                </a:moveTo>
                <a:lnTo>
                  <a:pt x="673" y="364"/>
                </a:lnTo>
                <a:lnTo>
                  <a:pt x="664" y="399"/>
                </a:lnTo>
                <a:lnTo>
                  <a:pt x="656" y="426"/>
                </a:lnTo>
                <a:lnTo>
                  <a:pt x="647" y="461"/>
                </a:lnTo>
                <a:lnTo>
                  <a:pt x="629" y="497"/>
                </a:lnTo>
                <a:lnTo>
                  <a:pt x="611" y="523"/>
                </a:lnTo>
                <a:lnTo>
                  <a:pt x="585" y="550"/>
                </a:lnTo>
                <a:lnTo>
                  <a:pt x="558" y="568"/>
                </a:lnTo>
                <a:lnTo>
                  <a:pt x="531" y="594"/>
                </a:lnTo>
                <a:lnTo>
                  <a:pt x="505" y="612"/>
                </a:lnTo>
                <a:lnTo>
                  <a:pt x="469" y="630"/>
                </a:lnTo>
                <a:lnTo>
                  <a:pt x="443" y="639"/>
                </a:lnTo>
                <a:lnTo>
                  <a:pt x="407" y="648"/>
                </a:lnTo>
                <a:lnTo>
                  <a:pt x="372" y="656"/>
                </a:lnTo>
                <a:lnTo>
                  <a:pt x="336" y="656"/>
                </a:lnTo>
                <a:lnTo>
                  <a:pt x="301" y="656"/>
                </a:lnTo>
                <a:lnTo>
                  <a:pt x="266" y="648"/>
                </a:lnTo>
                <a:lnTo>
                  <a:pt x="230" y="639"/>
                </a:lnTo>
                <a:lnTo>
                  <a:pt x="203" y="630"/>
                </a:lnTo>
                <a:lnTo>
                  <a:pt x="168" y="612"/>
                </a:lnTo>
                <a:lnTo>
                  <a:pt x="141" y="594"/>
                </a:lnTo>
                <a:lnTo>
                  <a:pt x="115" y="568"/>
                </a:lnTo>
                <a:lnTo>
                  <a:pt x="88" y="550"/>
                </a:lnTo>
                <a:lnTo>
                  <a:pt x="62" y="523"/>
                </a:lnTo>
                <a:lnTo>
                  <a:pt x="44" y="497"/>
                </a:lnTo>
                <a:lnTo>
                  <a:pt x="26" y="461"/>
                </a:lnTo>
                <a:lnTo>
                  <a:pt x="17" y="426"/>
                </a:lnTo>
                <a:lnTo>
                  <a:pt x="8" y="399"/>
                </a:lnTo>
                <a:lnTo>
                  <a:pt x="0" y="364"/>
                </a:lnTo>
                <a:lnTo>
                  <a:pt x="0" y="328"/>
                </a:lnTo>
                <a:lnTo>
                  <a:pt x="0" y="293"/>
                </a:lnTo>
                <a:lnTo>
                  <a:pt x="8" y="258"/>
                </a:lnTo>
                <a:lnTo>
                  <a:pt x="17" y="231"/>
                </a:lnTo>
                <a:lnTo>
                  <a:pt x="26" y="195"/>
                </a:lnTo>
                <a:lnTo>
                  <a:pt x="44" y="169"/>
                </a:lnTo>
                <a:lnTo>
                  <a:pt x="62" y="133"/>
                </a:lnTo>
                <a:lnTo>
                  <a:pt x="88" y="107"/>
                </a:lnTo>
                <a:lnTo>
                  <a:pt x="115" y="89"/>
                </a:lnTo>
                <a:lnTo>
                  <a:pt x="141" y="62"/>
                </a:lnTo>
                <a:lnTo>
                  <a:pt x="168" y="45"/>
                </a:lnTo>
                <a:lnTo>
                  <a:pt x="203" y="27"/>
                </a:lnTo>
                <a:lnTo>
                  <a:pt x="230" y="18"/>
                </a:lnTo>
                <a:lnTo>
                  <a:pt x="266" y="9"/>
                </a:lnTo>
                <a:lnTo>
                  <a:pt x="301" y="0"/>
                </a:lnTo>
                <a:lnTo>
                  <a:pt x="336" y="0"/>
                </a:lnTo>
                <a:lnTo>
                  <a:pt x="372" y="0"/>
                </a:lnTo>
                <a:lnTo>
                  <a:pt x="407" y="9"/>
                </a:lnTo>
                <a:lnTo>
                  <a:pt x="443" y="18"/>
                </a:lnTo>
                <a:lnTo>
                  <a:pt x="469" y="27"/>
                </a:lnTo>
                <a:lnTo>
                  <a:pt x="505" y="45"/>
                </a:lnTo>
                <a:lnTo>
                  <a:pt x="531" y="62"/>
                </a:lnTo>
                <a:lnTo>
                  <a:pt x="558" y="89"/>
                </a:lnTo>
                <a:lnTo>
                  <a:pt x="585" y="107"/>
                </a:lnTo>
                <a:lnTo>
                  <a:pt x="611" y="133"/>
                </a:lnTo>
                <a:lnTo>
                  <a:pt x="629" y="169"/>
                </a:lnTo>
                <a:lnTo>
                  <a:pt x="647" y="195"/>
                </a:lnTo>
                <a:lnTo>
                  <a:pt x="656" y="231"/>
                </a:lnTo>
                <a:lnTo>
                  <a:pt x="664" y="258"/>
                </a:lnTo>
                <a:lnTo>
                  <a:pt x="673" y="293"/>
                </a:lnTo>
                <a:lnTo>
                  <a:pt x="673" y="328"/>
                </a:lnTo>
                <a:close/>
              </a:path>
            </a:pathLst>
          </a:custGeom>
          <a:solidFill>
            <a:srgbClr val="C00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  </a:t>
            </a:r>
            <a:r>
              <a:rPr lang="en-US" sz="2800" dirty="0" smtClean="0"/>
              <a:t>F</a:t>
            </a:r>
            <a:endParaRPr lang="en-US" dirty="0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7738691" y="3839766"/>
            <a:ext cx="1030262" cy="377279"/>
          </a:xfrm>
          <a:custGeom>
            <a:avLst/>
            <a:gdLst>
              <a:gd name="T0" fmla="*/ 0 w 923"/>
              <a:gd name="T1" fmla="*/ 0 h 338"/>
              <a:gd name="T2" fmla="*/ 922 w 923"/>
              <a:gd name="T3" fmla="*/ 0 h 338"/>
              <a:gd name="T4" fmla="*/ 922 w 923"/>
              <a:gd name="T5" fmla="*/ 337 h 338"/>
              <a:gd name="T6" fmla="*/ 0 w 923"/>
              <a:gd name="T7" fmla="*/ 337 h 338"/>
              <a:gd name="T8" fmla="*/ 0 w 923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3" h="338">
                <a:moveTo>
                  <a:pt x="0" y="0"/>
                </a:moveTo>
                <a:lnTo>
                  <a:pt x="922" y="0"/>
                </a:lnTo>
                <a:lnTo>
                  <a:pt x="922" y="337"/>
                </a:lnTo>
                <a:lnTo>
                  <a:pt x="0" y="337"/>
                </a:lnTo>
                <a:lnTo>
                  <a:pt x="0" y="0"/>
                </a:lnTo>
                <a:close/>
              </a:path>
            </a:pathLst>
          </a:custGeom>
          <a:solidFill>
            <a:srgbClr val="C00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/>
              <a:t>J</a:t>
            </a:r>
            <a:endParaRPr lang="en-US" dirty="0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5119167" y="5233355"/>
            <a:ext cx="443433" cy="921990"/>
          </a:xfrm>
          <a:custGeom>
            <a:avLst/>
            <a:gdLst>
              <a:gd name="T0" fmla="*/ 0 w 329"/>
              <a:gd name="T1" fmla="*/ 0 h 826"/>
              <a:gd name="T2" fmla="*/ 328 w 329"/>
              <a:gd name="T3" fmla="*/ 0 h 826"/>
              <a:gd name="T4" fmla="*/ 328 w 329"/>
              <a:gd name="T5" fmla="*/ 825 h 826"/>
              <a:gd name="T6" fmla="*/ 0 w 329"/>
              <a:gd name="T7" fmla="*/ 825 h 826"/>
              <a:gd name="T8" fmla="*/ 0 w 329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" h="826">
                <a:moveTo>
                  <a:pt x="0" y="0"/>
                </a:moveTo>
                <a:lnTo>
                  <a:pt x="328" y="0"/>
                </a:lnTo>
                <a:lnTo>
                  <a:pt x="328" y="825"/>
                </a:lnTo>
                <a:lnTo>
                  <a:pt x="0" y="82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</a:t>
            </a:r>
            <a:r>
              <a:rPr lang="en-US" sz="2800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Freeform 4"/>
          <p:cNvSpPr>
            <a:spLocks/>
          </p:cNvSpPr>
          <p:nvPr/>
        </p:nvSpPr>
        <p:spPr bwMode="auto">
          <a:xfrm>
            <a:off x="484436" y="3721448"/>
            <a:ext cx="842740" cy="436439"/>
          </a:xfrm>
          <a:custGeom>
            <a:avLst/>
            <a:gdLst>
              <a:gd name="T0" fmla="*/ 0 w 755"/>
              <a:gd name="T1" fmla="*/ 0 h 391"/>
              <a:gd name="T2" fmla="*/ 754 w 755"/>
              <a:gd name="T3" fmla="*/ 0 h 391"/>
              <a:gd name="T4" fmla="*/ 754 w 755"/>
              <a:gd name="T5" fmla="*/ 390 h 391"/>
              <a:gd name="T6" fmla="*/ 0 w 755"/>
              <a:gd name="T7" fmla="*/ 390 h 391"/>
              <a:gd name="T8" fmla="*/ 0 w 755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5" h="391">
                <a:moveTo>
                  <a:pt x="0" y="0"/>
                </a:moveTo>
                <a:lnTo>
                  <a:pt x="754" y="0"/>
                </a:lnTo>
                <a:lnTo>
                  <a:pt x="754" y="390"/>
                </a:lnTo>
                <a:lnTo>
                  <a:pt x="0" y="39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    C</a:t>
            </a:r>
            <a:endParaRPr lang="en-US" sz="2800" dirty="0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8061713" y="1612366"/>
            <a:ext cx="548887" cy="902234"/>
          </a:xfrm>
          <a:custGeom>
            <a:avLst/>
            <a:gdLst>
              <a:gd name="T0" fmla="*/ 540 w 541"/>
              <a:gd name="T1" fmla="*/ 257 h 515"/>
              <a:gd name="T2" fmla="*/ 540 w 541"/>
              <a:gd name="T3" fmla="*/ 284 h 515"/>
              <a:gd name="T4" fmla="*/ 532 w 541"/>
              <a:gd name="T5" fmla="*/ 310 h 515"/>
              <a:gd name="T6" fmla="*/ 532 w 541"/>
              <a:gd name="T7" fmla="*/ 337 h 515"/>
              <a:gd name="T8" fmla="*/ 514 w 541"/>
              <a:gd name="T9" fmla="*/ 363 h 515"/>
              <a:gd name="T10" fmla="*/ 505 w 541"/>
              <a:gd name="T11" fmla="*/ 381 h 515"/>
              <a:gd name="T12" fmla="*/ 487 w 541"/>
              <a:gd name="T13" fmla="*/ 408 h 515"/>
              <a:gd name="T14" fmla="*/ 470 w 541"/>
              <a:gd name="T15" fmla="*/ 426 h 515"/>
              <a:gd name="T16" fmla="*/ 452 w 541"/>
              <a:gd name="T17" fmla="*/ 452 h 515"/>
              <a:gd name="T18" fmla="*/ 425 w 541"/>
              <a:gd name="T19" fmla="*/ 461 h 515"/>
              <a:gd name="T20" fmla="*/ 407 w 541"/>
              <a:gd name="T21" fmla="*/ 479 h 515"/>
              <a:gd name="T22" fmla="*/ 381 w 541"/>
              <a:gd name="T23" fmla="*/ 488 h 515"/>
              <a:gd name="T24" fmla="*/ 354 w 541"/>
              <a:gd name="T25" fmla="*/ 505 h 515"/>
              <a:gd name="T26" fmla="*/ 328 w 541"/>
              <a:gd name="T27" fmla="*/ 505 h 515"/>
              <a:gd name="T28" fmla="*/ 301 w 541"/>
              <a:gd name="T29" fmla="*/ 514 h 515"/>
              <a:gd name="T30" fmla="*/ 266 w 541"/>
              <a:gd name="T31" fmla="*/ 514 h 515"/>
              <a:gd name="T32" fmla="*/ 239 w 541"/>
              <a:gd name="T33" fmla="*/ 514 h 515"/>
              <a:gd name="T34" fmla="*/ 212 w 541"/>
              <a:gd name="T35" fmla="*/ 505 h 515"/>
              <a:gd name="T36" fmla="*/ 186 w 541"/>
              <a:gd name="T37" fmla="*/ 505 h 515"/>
              <a:gd name="T38" fmla="*/ 159 w 541"/>
              <a:gd name="T39" fmla="*/ 488 h 515"/>
              <a:gd name="T40" fmla="*/ 133 w 541"/>
              <a:gd name="T41" fmla="*/ 479 h 515"/>
              <a:gd name="T42" fmla="*/ 115 w 541"/>
              <a:gd name="T43" fmla="*/ 461 h 515"/>
              <a:gd name="T44" fmla="*/ 88 w 541"/>
              <a:gd name="T45" fmla="*/ 452 h 515"/>
              <a:gd name="T46" fmla="*/ 71 w 541"/>
              <a:gd name="T47" fmla="*/ 426 h 515"/>
              <a:gd name="T48" fmla="*/ 53 w 541"/>
              <a:gd name="T49" fmla="*/ 408 h 515"/>
              <a:gd name="T50" fmla="*/ 35 w 541"/>
              <a:gd name="T51" fmla="*/ 381 h 515"/>
              <a:gd name="T52" fmla="*/ 26 w 541"/>
              <a:gd name="T53" fmla="*/ 363 h 515"/>
              <a:gd name="T54" fmla="*/ 9 w 541"/>
              <a:gd name="T55" fmla="*/ 337 h 515"/>
              <a:gd name="T56" fmla="*/ 9 w 541"/>
              <a:gd name="T57" fmla="*/ 310 h 515"/>
              <a:gd name="T58" fmla="*/ 0 w 541"/>
              <a:gd name="T59" fmla="*/ 284 h 515"/>
              <a:gd name="T60" fmla="*/ 0 w 541"/>
              <a:gd name="T61" fmla="*/ 257 h 515"/>
              <a:gd name="T62" fmla="*/ 0 w 541"/>
              <a:gd name="T63" fmla="*/ 230 h 515"/>
              <a:gd name="T64" fmla="*/ 9 w 541"/>
              <a:gd name="T65" fmla="*/ 204 h 515"/>
              <a:gd name="T66" fmla="*/ 9 w 541"/>
              <a:gd name="T67" fmla="*/ 177 h 515"/>
              <a:gd name="T68" fmla="*/ 26 w 541"/>
              <a:gd name="T69" fmla="*/ 151 h 515"/>
              <a:gd name="T70" fmla="*/ 35 w 541"/>
              <a:gd name="T71" fmla="*/ 124 h 515"/>
              <a:gd name="T72" fmla="*/ 53 w 541"/>
              <a:gd name="T73" fmla="*/ 106 h 515"/>
              <a:gd name="T74" fmla="*/ 71 w 541"/>
              <a:gd name="T75" fmla="*/ 89 h 515"/>
              <a:gd name="T76" fmla="*/ 88 w 541"/>
              <a:gd name="T77" fmla="*/ 62 h 515"/>
              <a:gd name="T78" fmla="*/ 115 w 541"/>
              <a:gd name="T79" fmla="*/ 53 h 515"/>
              <a:gd name="T80" fmla="*/ 133 w 541"/>
              <a:gd name="T81" fmla="*/ 35 h 515"/>
              <a:gd name="T82" fmla="*/ 159 w 541"/>
              <a:gd name="T83" fmla="*/ 27 h 515"/>
              <a:gd name="T84" fmla="*/ 186 w 541"/>
              <a:gd name="T85" fmla="*/ 9 h 515"/>
              <a:gd name="T86" fmla="*/ 212 w 541"/>
              <a:gd name="T87" fmla="*/ 9 h 515"/>
              <a:gd name="T88" fmla="*/ 239 w 541"/>
              <a:gd name="T89" fmla="*/ 0 h 515"/>
              <a:gd name="T90" fmla="*/ 266 w 541"/>
              <a:gd name="T91" fmla="*/ 0 h 515"/>
              <a:gd name="T92" fmla="*/ 301 w 541"/>
              <a:gd name="T93" fmla="*/ 0 h 515"/>
              <a:gd name="T94" fmla="*/ 328 w 541"/>
              <a:gd name="T95" fmla="*/ 9 h 515"/>
              <a:gd name="T96" fmla="*/ 354 w 541"/>
              <a:gd name="T97" fmla="*/ 9 h 515"/>
              <a:gd name="T98" fmla="*/ 381 w 541"/>
              <a:gd name="T99" fmla="*/ 27 h 515"/>
              <a:gd name="T100" fmla="*/ 407 w 541"/>
              <a:gd name="T101" fmla="*/ 35 h 515"/>
              <a:gd name="T102" fmla="*/ 425 w 541"/>
              <a:gd name="T103" fmla="*/ 53 h 515"/>
              <a:gd name="T104" fmla="*/ 452 w 541"/>
              <a:gd name="T105" fmla="*/ 62 h 515"/>
              <a:gd name="T106" fmla="*/ 470 w 541"/>
              <a:gd name="T107" fmla="*/ 89 h 515"/>
              <a:gd name="T108" fmla="*/ 487 w 541"/>
              <a:gd name="T109" fmla="*/ 106 h 515"/>
              <a:gd name="T110" fmla="*/ 505 w 541"/>
              <a:gd name="T111" fmla="*/ 124 h 515"/>
              <a:gd name="T112" fmla="*/ 514 w 541"/>
              <a:gd name="T113" fmla="*/ 151 h 515"/>
              <a:gd name="T114" fmla="*/ 532 w 541"/>
              <a:gd name="T115" fmla="*/ 177 h 515"/>
              <a:gd name="T116" fmla="*/ 532 w 541"/>
              <a:gd name="T117" fmla="*/ 204 h 515"/>
              <a:gd name="T118" fmla="*/ 540 w 541"/>
              <a:gd name="T119" fmla="*/ 230 h 515"/>
              <a:gd name="T120" fmla="*/ 540 w 541"/>
              <a:gd name="T121" fmla="*/ 257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1" h="515">
                <a:moveTo>
                  <a:pt x="540" y="257"/>
                </a:moveTo>
                <a:lnTo>
                  <a:pt x="540" y="284"/>
                </a:lnTo>
                <a:lnTo>
                  <a:pt x="532" y="310"/>
                </a:lnTo>
                <a:lnTo>
                  <a:pt x="532" y="337"/>
                </a:lnTo>
                <a:lnTo>
                  <a:pt x="514" y="363"/>
                </a:lnTo>
                <a:lnTo>
                  <a:pt x="505" y="381"/>
                </a:lnTo>
                <a:lnTo>
                  <a:pt x="487" y="408"/>
                </a:lnTo>
                <a:lnTo>
                  <a:pt x="470" y="426"/>
                </a:lnTo>
                <a:lnTo>
                  <a:pt x="452" y="452"/>
                </a:lnTo>
                <a:lnTo>
                  <a:pt x="425" y="461"/>
                </a:lnTo>
                <a:lnTo>
                  <a:pt x="407" y="479"/>
                </a:lnTo>
                <a:lnTo>
                  <a:pt x="381" y="488"/>
                </a:lnTo>
                <a:lnTo>
                  <a:pt x="354" y="505"/>
                </a:lnTo>
                <a:lnTo>
                  <a:pt x="328" y="505"/>
                </a:lnTo>
                <a:lnTo>
                  <a:pt x="301" y="514"/>
                </a:lnTo>
                <a:lnTo>
                  <a:pt x="266" y="514"/>
                </a:lnTo>
                <a:lnTo>
                  <a:pt x="239" y="514"/>
                </a:lnTo>
                <a:lnTo>
                  <a:pt x="212" y="505"/>
                </a:lnTo>
                <a:lnTo>
                  <a:pt x="186" y="505"/>
                </a:lnTo>
                <a:lnTo>
                  <a:pt x="159" y="488"/>
                </a:lnTo>
                <a:lnTo>
                  <a:pt x="133" y="479"/>
                </a:lnTo>
                <a:lnTo>
                  <a:pt x="115" y="461"/>
                </a:lnTo>
                <a:lnTo>
                  <a:pt x="88" y="452"/>
                </a:lnTo>
                <a:lnTo>
                  <a:pt x="71" y="426"/>
                </a:lnTo>
                <a:lnTo>
                  <a:pt x="53" y="408"/>
                </a:lnTo>
                <a:lnTo>
                  <a:pt x="35" y="381"/>
                </a:lnTo>
                <a:lnTo>
                  <a:pt x="26" y="363"/>
                </a:lnTo>
                <a:lnTo>
                  <a:pt x="9" y="337"/>
                </a:lnTo>
                <a:lnTo>
                  <a:pt x="9" y="310"/>
                </a:lnTo>
                <a:lnTo>
                  <a:pt x="0" y="284"/>
                </a:lnTo>
                <a:lnTo>
                  <a:pt x="0" y="257"/>
                </a:lnTo>
                <a:lnTo>
                  <a:pt x="0" y="230"/>
                </a:lnTo>
                <a:lnTo>
                  <a:pt x="9" y="204"/>
                </a:lnTo>
                <a:lnTo>
                  <a:pt x="9" y="177"/>
                </a:lnTo>
                <a:lnTo>
                  <a:pt x="26" y="151"/>
                </a:lnTo>
                <a:lnTo>
                  <a:pt x="35" y="124"/>
                </a:lnTo>
                <a:lnTo>
                  <a:pt x="53" y="106"/>
                </a:lnTo>
                <a:lnTo>
                  <a:pt x="71" y="89"/>
                </a:lnTo>
                <a:lnTo>
                  <a:pt x="88" y="62"/>
                </a:lnTo>
                <a:lnTo>
                  <a:pt x="115" y="53"/>
                </a:lnTo>
                <a:lnTo>
                  <a:pt x="133" y="35"/>
                </a:lnTo>
                <a:lnTo>
                  <a:pt x="159" y="27"/>
                </a:lnTo>
                <a:lnTo>
                  <a:pt x="186" y="9"/>
                </a:lnTo>
                <a:lnTo>
                  <a:pt x="212" y="9"/>
                </a:lnTo>
                <a:lnTo>
                  <a:pt x="239" y="0"/>
                </a:lnTo>
                <a:lnTo>
                  <a:pt x="266" y="0"/>
                </a:lnTo>
                <a:lnTo>
                  <a:pt x="301" y="0"/>
                </a:lnTo>
                <a:lnTo>
                  <a:pt x="328" y="9"/>
                </a:lnTo>
                <a:lnTo>
                  <a:pt x="354" y="9"/>
                </a:lnTo>
                <a:lnTo>
                  <a:pt x="381" y="27"/>
                </a:lnTo>
                <a:lnTo>
                  <a:pt x="407" y="35"/>
                </a:lnTo>
                <a:lnTo>
                  <a:pt x="425" y="53"/>
                </a:lnTo>
                <a:lnTo>
                  <a:pt x="452" y="62"/>
                </a:lnTo>
                <a:lnTo>
                  <a:pt x="470" y="89"/>
                </a:lnTo>
                <a:lnTo>
                  <a:pt x="487" y="106"/>
                </a:lnTo>
                <a:lnTo>
                  <a:pt x="505" y="124"/>
                </a:lnTo>
                <a:lnTo>
                  <a:pt x="514" y="151"/>
                </a:lnTo>
                <a:lnTo>
                  <a:pt x="532" y="177"/>
                </a:lnTo>
                <a:lnTo>
                  <a:pt x="532" y="204"/>
                </a:lnTo>
                <a:lnTo>
                  <a:pt x="540" y="230"/>
                </a:lnTo>
                <a:lnTo>
                  <a:pt x="540" y="25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</a:t>
            </a:r>
            <a:r>
              <a:rPr lang="en-US" sz="2800" dirty="0" smtClean="0"/>
              <a:t>L</a:t>
            </a:r>
            <a:endParaRPr lang="en-US" dirty="0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7769267" y="5095746"/>
            <a:ext cx="584895" cy="594941"/>
          </a:xfrm>
          <a:custGeom>
            <a:avLst/>
            <a:gdLst>
              <a:gd name="T0" fmla="*/ 0 w 524"/>
              <a:gd name="T1" fmla="*/ 0 h 533"/>
              <a:gd name="T2" fmla="*/ 523 w 524"/>
              <a:gd name="T3" fmla="*/ 0 h 533"/>
              <a:gd name="T4" fmla="*/ 523 w 524"/>
              <a:gd name="T5" fmla="*/ 532 h 533"/>
              <a:gd name="T6" fmla="*/ 0 w 524"/>
              <a:gd name="T7" fmla="*/ 532 h 533"/>
              <a:gd name="T8" fmla="*/ 0 w 524"/>
              <a:gd name="T9" fmla="*/ 0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533">
                <a:moveTo>
                  <a:pt x="0" y="0"/>
                </a:moveTo>
                <a:lnTo>
                  <a:pt x="523" y="0"/>
                </a:lnTo>
                <a:lnTo>
                  <a:pt x="523" y="532"/>
                </a:lnTo>
                <a:lnTo>
                  <a:pt x="0" y="53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</a:t>
            </a:r>
            <a:r>
              <a:rPr lang="en-US" sz="2800" dirty="0" smtClean="0"/>
              <a:t>I</a:t>
            </a:r>
            <a:endParaRPr lang="en-US" dirty="0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679573" y="2423690"/>
            <a:ext cx="419546" cy="920874"/>
          </a:xfrm>
          <a:custGeom>
            <a:avLst/>
            <a:gdLst>
              <a:gd name="T0" fmla="*/ 0 w 276"/>
              <a:gd name="T1" fmla="*/ 0 h 825"/>
              <a:gd name="T2" fmla="*/ 275 w 276"/>
              <a:gd name="T3" fmla="*/ 0 h 825"/>
              <a:gd name="T4" fmla="*/ 275 w 276"/>
              <a:gd name="T5" fmla="*/ 824 h 825"/>
              <a:gd name="T6" fmla="*/ 0 w 276"/>
              <a:gd name="T7" fmla="*/ 824 h 825"/>
              <a:gd name="T8" fmla="*/ 0 w 276"/>
              <a:gd name="T9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" h="825">
                <a:moveTo>
                  <a:pt x="0" y="0"/>
                </a:moveTo>
                <a:lnTo>
                  <a:pt x="275" y="0"/>
                </a:lnTo>
                <a:lnTo>
                  <a:pt x="275" y="824"/>
                </a:lnTo>
                <a:lnTo>
                  <a:pt x="0" y="82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376164" y="1494583"/>
            <a:ext cx="713258" cy="625078"/>
          </a:xfrm>
          <a:custGeom>
            <a:avLst/>
            <a:gdLst>
              <a:gd name="T0" fmla="*/ 638 w 639"/>
              <a:gd name="T1" fmla="*/ 559 h 560"/>
              <a:gd name="T2" fmla="*/ 0 w 639"/>
              <a:gd name="T3" fmla="*/ 559 h 560"/>
              <a:gd name="T4" fmla="*/ 319 w 639"/>
              <a:gd name="T5" fmla="*/ 0 h 560"/>
              <a:gd name="T6" fmla="*/ 638 w 639"/>
              <a:gd name="T7" fmla="*/ 559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560">
                <a:moveTo>
                  <a:pt x="638" y="559"/>
                </a:moveTo>
                <a:lnTo>
                  <a:pt x="0" y="559"/>
                </a:lnTo>
                <a:lnTo>
                  <a:pt x="319" y="0"/>
                </a:lnTo>
                <a:lnTo>
                  <a:pt x="638" y="559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6574540" y="5826150"/>
            <a:ext cx="669611" cy="760140"/>
          </a:xfrm>
          <a:custGeom>
            <a:avLst/>
            <a:gdLst>
              <a:gd name="T0" fmla="*/ 0 w 524"/>
              <a:gd name="T1" fmla="*/ 0 h 524"/>
              <a:gd name="T2" fmla="*/ 523 w 524"/>
              <a:gd name="T3" fmla="*/ 0 h 524"/>
              <a:gd name="T4" fmla="*/ 390 w 524"/>
              <a:gd name="T5" fmla="*/ 523 h 524"/>
              <a:gd name="T6" fmla="*/ 133 w 524"/>
              <a:gd name="T7" fmla="*/ 523 h 524"/>
              <a:gd name="T8" fmla="*/ 0 w 524"/>
              <a:gd name="T9" fmla="*/ 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524">
                <a:moveTo>
                  <a:pt x="0" y="0"/>
                </a:moveTo>
                <a:lnTo>
                  <a:pt x="523" y="0"/>
                </a:lnTo>
                <a:lnTo>
                  <a:pt x="390" y="523"/>
                </a:lnTo>
                <a:lnTo>
                  <a:pt x="133" y="523"/>
                </a:lnTo>
                <a:lnTo>
                  <a:pt x="0" y="0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</a:t>
            </a:r>
            <a:r>
              <a:rPr lang="en-US" sz="2800" dirty="0" smtClean="0"/>
              <a:t>H</a:t>
            </a:r>
            <a:endParaRPr lang="en-US" dirty="0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538474" y="5627542"/>
            <a:ext cx="930920" cy="544711"/>
          </a:xfrm>
          <a:custGeom>
            <a:avLst/>
            <a:gdLst>
              <a:gd name="T0" fmla="*/ 558 w 834"/>
              <a:gd name="T1" fmla="*/ 487 h 488"/>
              <a:gd name="T2" fmla="*/ 0 w 834"/>
              <a:gd name="T3" fmla="*/ 487 h 488"/>
              <a:gd name="T4" fmla="*/ 275 w 834"/>
              <a:gd name="T5" fmla="*/ 0 h 488"/>
              <a:gd name="T6" fmla="*/ 833 w 834"/>
              <a:gd name="T7" fmla="*/ 0 h 488"/>
              <a:gd name="T8" fmla="*/ 558 w 834"/>
              <a:gd name="T9" fmla="*/ 48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" h="488">
                <a:moveTo>
                  <a:pt x="558" y="487"/>
                </a:moveTo>
                <a:lnTo>
                  <a:pt x="0" y="487"/>
                </a:lnTo>
                <a:lnTo>
                  <a:pt x="275" y="0"/>
                </a:lnTo>
                <a:lnTo>
                  <a:pt x="833" y="0"/>
                </a:lnTo>
                <a:lnTo>
                  <a:pt x="558" y="487"/>
                </a:lnTo>
                <a:close/>
              </a:path>
            </a:pathLst>
          </a:custGeom>
          <a:solidFill>
            <a:srgbClr val="00D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    E</a:t>
            </a:r>
            <a:endParaRPr lang="en-US" sz="2800" dirty="0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7769267" y="2514600"/>
            <a:ext cx="941791" cy="739055"/>
          </a:xfrm>
          <a:custGeom>
            <a:avLst/>
            <a:gdLst>
              <a:gd name="T0" fmla="*/ 0 w 728"/>
              <a:gd name="T1" fmla="*/ 0 h 497"/>
              <a:gd name="T2" fmla="*/ 0 w 728"/>
              <a:gd name="T3" fmla="*/ 496 h 497"/>
              <a:gd name="T4" fmla="*/ 727 w 728"/>
              <a:gd name="T5" fmla="*/ 496 h 497"/>
              <a:gd name="T6" fmla="*/ 0 w 728"/>
              <a:gd name="T7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" h="497">
                <a:moveTo>
                  <a:pt x="0" y="0"/>
                </a:moveTo>
                <a:lnTo>
                  <a:pt x="0" y="496"/>
                </a:lnTo>
                <a:lnTo>
                  <a:pt x="727" y="49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r>
              <a:rPr lang="en-US" dirty="0" smtClean="0"/>
              <a:t> </a:t>
            </a:r>
            <a:r>
              <a:rPr lang="en-US" sz="2800" dirty="0" smtClean="0"/>
              <a:t>K</a:t>
            </a:r>
            <a:endParaRPr lang="en-US" dirty="0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404685" y="4582046"/>
            <a:ext cx="1129605" cy="513700"/>
          </a:xfrm>
          <a:custGeom>
            <a:avLst/>
            <a:gdLst>
              <a:gd name="T0" fmla="*/ 257 w 1012"/>
              <a:gd name="T1" fmla="*/ 0 h 391"/>
              <a:gd name="T2" fmla="*/ 762 w 1012"/>
              <a:gd name="T3" fmla="*/ 0 h 391"/>
              <a:gd name="T4" fmla="*/ 1011 w 1012"/>
              <a:gd name="T5" fmla="*/ 390 h 391"/>
              <a:gd name="T6" fmla="*/ 0 w 1012"/>
              <a:gd name="T7" fmla="*/ 390 h 391"/>
              <a:gd name="T8" fmla="*/ 257 w 1012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2" h="391">
                <a:moveTo>
                  <a:pt x="257" y="0"/>
                </a:moveTo>
                <a:lnTo>
                  <a:pt x="762" y="0"/>
                </a:lnTo>
                <a:lnTo>
                  <a:pt x="1011" y="390"/>
                </a:lnTo>
                <a:lnTo>
                  <a:pt x="0" y="390"/>
                </a:lnTo>
                <a:lnTo>
                  <a:pt x="25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r>
              <a:rPr lang="en-US" dirty="0" smtClean="0"/>
              <a:t>         </a:t>
            </a:r>
            <a:r>
              <a:rPr lang="en-US" sz="2800" dirty="0" smtClean="0"/>
              <a:t>D</a:t>
            </a:r>
            <a:endParaRPr lang="en-US" dirty="0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2524274" y="5885781"/>
            <a:ext cx="752326" cy="733351"/>
          </a:xfrm>
          <a:custGeom>
            <a:avLst/>
            <a:gdLst>
              <a:gd name="T0" fmla="*/ 673 w 674"/>
              <a:gd name="T1" fmla="*/ 328 h 657"/>
              <a:gd name="T2" fmla="*/ 673 w 674"/>
              <a:gd name="T3" fmla="*/ 364 h 657"/>
              <a:gd name="T4" fmla="*/ 664 w 674"/>
              <a:gd name="T5" fmla="*/ 399 h 657"/>
              <a:gd name="T6" fmla="*/ 656 w 674"/>
              <a:gd name="T7" fmla="*/ 426 h 657"/>
              <a:gd name="T8" fmla="*/ 647 w 674"/>
              <a:gd name="T9" fmla="*/ 461 h 657"/>
              <a:gd name="T10" fmla="*/ 629 w 674"/>
              <a:gd name="T11" fmla="*/ 497 h 657"/>
              <a:gd name="T12" fmla="*/ 611 w 674"/>
              <a:gd name="T13" fmla="*/ 523 h 657"/>
              <a:gd name="T14" fmla="*/ 585 w 674"/>
              <a:gd name="T15" fmla="*/ 550 h 657"/>
              <a:gd name="T16" fmla="*/ 558 w 674"/>
              <a:gd name="T17" fmla="*/ 568 h 657"/>
              <a:gd name="T18" fmla="*/ 531 w 674"/>
              <a:gd name="T19" fmla="*/ 594 h 657"/>
              <a:gd name="T20" fmla="*/ 505 w 674"/>
              <a:gd name="T21" fmla="*/ 612 h 657"/>
              <a:gd name="T22" fmla="*/ 469 w 674"/>
              <a:gd name="T23" fmla="*/ 630 h 657"/>
              <a:gd name="T24" fmla="*/ 443 w 674"/>
              <a:gd name="T25" fmla="*/ 639 h 657"/>
              <a:gd name="T26" fmla="*/ 407 w 674"/>
              <a:gd name="T27" fmla="*/ 648 h 657"/>
              <a:gd name="T28" fmla="*/ 372 w 674"/>
              <a:gd name="T29" fmla="*/ 656 h 657"/>
              <a:gd name="T30" fmla="*/ 336 w 674"/>
              <a:gd name="T31" fmla="*/ 656 h 657"/>
              <a:gd name="T32" fmla="*/ 301 w 674"/>
              <a:gd name="T33" fmla="*/ 656 h 657"/>
              <a:gd name="T34" fmla="*/ 266 w 674"/>
              <a:gd name="T35" fmla="*/ 648 h 657"/>
              <a:gd name="T36" fmla="*/ 230 w 674"/>
              <a:gd name="T37" fmla="*/ 639 h 657"/>
              <a:gd name="T38" fmla="*/ 203 w 674"/>
              <a:gd name="T39" fmla="*/ 630 h 657"/>
              <a:gd name="T40" fmla="*/ 168 w 674"/>
              <a:gd name="T41" fmla="*/ 612 h 657"/>
              <a:gd name="T42" fmla="*/ 141 w 674"/>
              <a:gd name="T43" fmla="*/ 594 h 657"/>
              <a:gd name="T44" fmla="*/ 115 w 674"/>
              <a:gd name="T45" fmla="*/ 568 h 657"/>
              <a:gd name="T46" fmla="*/ 88 w 674"/>
              <a:gd name="T47" fmla="*/ 550 h 657"/>
              <a:gd name="T48" fmla="*/ 62 w 674"/>
              <a:gd name="T49" fmla="*/ 523 h 657"/>
              <a:gd name="T50" fmla="*/ 44 w 674"/>
              <a:gd name="T51" fmla="*/ 497 h 657"/>
              <a:gd name="T52" fmla="*/ 26 w 674"/>
              <a:gd name="T53" fmla="*/ 461 h 657"/>
              <a:gd name="T54" fmla="*/ 17 w 674"/>
              <a:gd name="T55" fmla="*/ 426 h 657"/>
              <a:gd name="T56" fmla="*/ 8 w 674"/>
              <a:gd name="T57" fmla="*/ 399 h 657"/>
              <a:gd name="T58" fmla="*/ 0 w 674"/>
              <a:gd name="T59" fmla="*/ 364 h 657"/>
              <a:gd name="T60" fmla="*/ 0 w 674"/>
              <a:gd name="T61" fmla="*/ 328 h 657"/>
              <a:gd name="T62" fmla="*/ 0 w 674"/>
              <a:gd name="T63" fmla="*/ 293 h 657"/>
              <a:gd name="T64" fmla="*/ 8 w 674"/>
              <a:gd name="T65" fmla="*/ 258 h 657"/>
              <a:gd name="T66" fmla="*/ 17 w 674"/>
              <a:gd name="T67" fmla="*/ 231 h 657"/>
              <a:gd name="T68" fmla="*/ 26 w 674"/>
              <a:gd name="T69" fmla="*/ 195 h 657"/>
              <a:gd name="T70" fmla="*/ 44 w 674"/>
              <a:gd name="T71" fmla="*/ 169 h 657"/>
              <a:gd name="T72" fmla="*/ 62 w 674"/>
              <a:gd name="T73" fmla="*/ 133 h 657"/>
              <a:gd name="T74" fmla="*/ 88 w 674"/>
              <a:gd name="T75" fmla="*/ 107 h 657"/>
              <a:gd name="T76" fmla="*/ 115 w 674"/>
              <a:gd name="T77" fmla="*/ 89 h 657"/>
              <a:gd name="T78" fmla="*/ 141 w 674"/>
              <a:gd name="T79" fmla="*/ 62 h 657"/>
              <a:gd name="T80" fmla="*/ 168 w 674"/>
              <a:gd name="T81" fmla="*/ 45 h 657"/>
              <a:gd name="T82" fmla="*/ 203 w 674"/>
              <a:gd name="T83" fmla="*/ 27 h 657"/>
              <a:gd name="T84" fmla="*/ 230 w 674"/>
              <a:gd name="T85" fmla="*/ 18 h 657"/>
              <a:gd name="T86" fmla="*/ 266 w 674"/>
              <a:gd name="T87" fmla="*/ 9 h 657"/>
              <a:gd name="T88" fmla="*/ 301 w 674"/>
              <a:gd name="T89" fmla="*/ 0 h 657"/>
              <a:gd name="T90" fmla="*/ 336 w 674"/>
              <a:gd name="T91" fmla="*/ 0 h 657"/>
              <a:gd name="T92" fmla="*/ 372 w 674"/>
              <a:gd name="T93" fmla="*/ 0 h 657"/>
              <a:gd name="T94" fmla="*/ 407 w 674"/>
              <a:gd name="T95" fmla="*/ 9 h 657"/>
              <a:gd name="T96" fmla="*/ 443 w 674"/>
              <a:gd name="T97" fmla="*/ 18 h 657"/>
              <a:gd name="T98" fmla="*/ 469 w 674"/>
              <a:gd name="T99" fmla="*/ 27 h 657"/>
              <a:gd name="T100" fmla="*/ 505 w 674"/>
              <a:gd name="T101" fmla="*/ 45 h 657"/>
              <a:gd name="T102" fmla="*/ 531 w 674"/>
              <a:gd name="T103" fmla="*/ 62 h 657"/>
              <a:gd name="T104" fmla="*/ 558 w 674"/>
              <a:gd name="T105" fmla="*/ 89 h 657"/>
              <a:gd name="T106" fmla="*/ 585 w 674"/>
              <a:gd name="T107" fmla="*/ 107 h 657"/>
              <a:gd name="T108" fmla="*/ 611 w 674"/>
              <a:gd name="T109" fmla="*/ 133 h 657"/>
              <a:gd name="T110" fmla="*/ 629 w 674"/>
              <a:gd name="T111" fmla="*/ 169 h 657"/>
              <a:gd name="T112" fmla="*/ 647 w 674"/>
              <a:gd name="T113" fmla="*/ 195 h 657"/>
              <a:gd name="T114" fmla="*/ 656 w 674"/>
              <a:gd name="T115" fmla="*/ 231 h 657"/>
              <a:gd name="T116" fmla="*/ 664 w 674"/>
              <a:gd name="T117" fmla="*/ 258 h 657"/>
              <a:gd name="T118" fmla="*/ 673 w 674"/>
              <a:gd name="T119" fmla="*/ 293 h 657"/>
              <a:gd name="T120" fmla="*/ 673 w 674"/>
              <a:gd name="T121" fmla="*/ 328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4" h="657">
                <a:moveTo>
                  <a:pt x="673" y="328"/>
                </a:moveTo>
                <a:lnTo>
                  <a:pt x="673" y="364"/>
                </a:lnTo>
                <a:lnTo>
                  <a:pt x="664" y="399"/>
                </a:lnTo>
                <a:lnTo>
                  <a:pt x="656" y="426"/>
                </a:lnTo>
                <a:lnTo>
                  <a:pt x="647" y="461"/>
                </a:lnTo>
                <a:lnTo>
                  <a:pt x="629" y="497"/>
                </a:lnTo>
                <a:lnTo>
                  <a:pt x="611" y="523"/>
                </a:lnTo>
                <a:lnTo>
                  <a:pt x="585" y="550"/>
                </a:lnTo>
                <a:lnTo>
                  <a:pt x="558" y="568"/>
                </a:lnTo>
                <a:lnTo>
                  <a:pt x="531" y="594"/>
                </a:lnTo>
                <a:lnTo>
                  <a:pt x="505" y="612"/>
                </a:lnTo>
                <a:lnTo>
                  <a:pt x="469" y="630"/>
                </a:lnTo>
                <a:lnTo>
                  <a:pt x="443" y="639"/>
                </a:lnTo>
                <a:lnTo>
                  <a:pt x="407" y="648"/>
                </a:lnTo>
                <a:lnTo>
                  <a:pt x="372" y="656"/>
                </a:lnTo>
                <a:lnTo>
                  <a:pt x="336" y="656"/>
                </a:lnTo>
                <a:lnTo>
                  <a:pt x="301" y="656"/>
                </a:lnTo>
                <a:lnTo>
                  <a:pt x="266" y="648"/>
                </a:lnTo>
                <a:lnTo>
                  <a:pt x="230" y="639"/>
                </a:lnTo>
                <a:lnTo>
                  <a:pt x="203" y="630"/>
                </a:lnTo>
                <a:lnTo>
                  <a:pt x="168" y="612"/>
                </a:lnTo>
                <a:lnTo>
                  <a:pt x="141" y="594"/>
                </a:lnTo>
                <a:lnTo>
                  <a:pt x="115" y="568"/>
                </a:lnTo>
                <a:lnTo>
                  <a:pt x="88" y="550"/>
                </a:lnTo>
                <a:lnTo>
                  <a:pt x="62" y="523"/>
                </a:lnTo>
                <a:lnTo>
                  <a:pt x="44" y="497"/>
                </a:lnTo>
                <a:lnTo>
                  <a:pt x="26" y="461"/>
                </a:lnTo>
                <a:lnTo>
                  <a:pt x="17" y="426"/>
                </a:lnTo>
                <a:lnTo>
                  <a:pt x="8" y="399"/>
                </a:lnTo>
                <a:lnTo>
                  <a:pt x="0" y="364"/>
                </a:lnTo>
                <a:lnTo>
                  <a:pt x="0" y="328"/>
                </a:lnTo>
                <a:lnTo>
                  <a:pt x="0" y="293"/>
                </a:lnTo>
                <a:lnTo>
                  <a:pt x="8" y="258"/>
                </a:lnTo>
                <a:lnTo>
                  <a:pt x="17" y="231"/>
                </a:lnTo>
                <a:lnTo>
                  <a:pt x="26" y="195"/>
                </a:lnTo>
                <a:lnTo>
                  <a:pt x="44" y="169"/>
                </a:lnTo>
                <a:lnTo>
                  <a:pt x="62" y="133"/>
                </a:lnTo>
                <a:lnTo>
                  <a:pt x="88" y="107"/>
                </a:lnTo>
                <a:lnTo>
                  <a:pt x="115" y="89"/>
                </a:lnTo>
                <a:lnTo>
                  <a:pt x="141" y="62"/>
                </a:lnTo>
                <a:lnTo>
                  <a:pt x="168" y="45"/>
                </a:lnTo>
                <a:lnTo>
                  <a:pt x="203" y="27"/>
                </a:lnTo>
                <a:lnTo>
                  <a:pt x="230" y="18"/>
                </a:lnTo>
                <a:lnTo>
                  <a:pt x="266" y="9"/>
                </a:lnTo>
                <a:lnTo>
                  <a:pt x="301" y="0"/>
                </a:lnTo>
                <a:lnTo>
                  <a:pt x="336" y="0"/>
                </a:lnTo>
                <a:lnTo>
                  <a:pt x="372" y="0"/>
                </a:lnTo>
                <a:lnTo>
                  <a:pt x="407" y="9"/>
                </a:lnTo>
                <a:lnTo>
                  <a:pt x="443" y="18"/>
                </a:lnTo>
                <a:lnTo>
                  <a:pt x="469" y="27"/>
                </a:lnTo>
                <a:lnTo>
                  <a:pt x="505" y="45"/>
                </a:lnTo>
                <a:lnTo>
                  <a:pt x="531" y="62"/>
                </a:lnTo>
                <a:lnTo>
                  <a:pt x="558" y="89"/>
                </a:lnTo>
                <a:lnTo>
                  <a:pt x="585" y="107"/>
                </a:lnTo>
                <a:lnTo>
                  <a:pt x="611" y="133"/>
                </a:lnTo>
                <a:lnTo>
                  <a:pt x="629" y="169"/>
                </a:lnTo>
                <a:lnTo>
                  <a:pt x="647" y="195"/>
                </a:lnTo>
                <a:lnTo>
                  <a:pt x="656" y="231"/>
                </a:lnTo>
                <a:lnTo>
                  <a:pt x="664" y="258"/>
                </a:lnTo>
                <a:lnTo>
                  <a:pt x="673" y="293"/>
                </a:lnTo>
                <a:lnTo>
                  <a:pt x="673" y="328"/>
                </a:lnTo>
                <a:close/>
              </a:path>
            </a:pathLst>
          </a:custGeom>
          <a:solidFill>
            <a:srgbClr val="C00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    </a:t>
            </a:r>
            <a:r>
              <a:rPr lang="en-US" sz="2800" dirty="0" smtClean="0"/>
              <a:t>F</a:t>
            </a:r>
            <a:endParaRPr lang="en-US" dirty="0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7738691" y="3839766"/>
            <a:ext cx="1030262" cy="377279"/>
          </a:xfrm>
          <a:custGeom>
            <a:avLst/>
            <a:gdLst>
              <a:gd name="T0" fmla="*/ 0 w 923"/>
              <a:gd name="T1" fmla="*/ 0 h 338"/>
              <a:gd name="T2" fmla="*/ 922 w 923"/>
              <a:gd name="T3" fmla="*/ 0 h 338"/>
              <a:gd name="T4" fmla="*/ 922 w 923"/>
              <a:gd name="T5" fmla="*/ 337 h 338"/>
              <a:gd name="T6" fmla="*/ 0 w 923"/>
              <a:gd name="T7" fmla="*/ 337 h 338"/>
              <a:gd name="T8" fmla="*/ 0 w 923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3" h="338">
                <a:moveTo>
                  <a:pt x="0" y="0"/>
                </a:moveTo>
                <a:lnTo>
                  <a:pt x="922" y="0"/>
                </a:lnTo>
                <a:lnTo>
                  <a:pt x="922" y="337"/>
                </a:lnTo>
                <a:lnTo>
                  <a:pt x="0" y="337"/>
                </a:lnTo>
                <a:lnTo>
                  <a:pt x="0" y="0"/>
                </a:lnTo>
                <a:close/>
              </a:path>
            </a:pathLst>
          </a:custGeom>
          <a:solidFill>
            <a:srgbClr val="C00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/>
              <a:t>J</a:t>
            </a:r>
            <a:endParaRPr lang="en-US" dirty="0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4695381" y="5791461"/>
            <a:ext cx="443433" cy="921990"/>
          </a:xfrm>
          <a:custGeom>
            <a:avLst/>
            <a:gdLst>
              <a:gd name="T0" fmla="*/ 0 w 329"/>
              <a:gd name="T1" fmla="*/ 0 h 826"/>
              <a:gd name="T2" fmla="*/ 328 w 329"/>
              <a:gd name="T3" fmla="*/ 0 h 826"/>
              <a:gd name="T4" fmla="*/ 328 w 329"/>
              <a:gd name="T5" fmla="*/ 825 h 826"/>
              <a:gd name="T6" fmla="*/ 0 w 329"/>
              <a:gd name="T7" fmla="*/ 825 h 826"/>
              <a:gd name="T8" fmla="*/ 0 w 329"/>
              <a:gd name="T9" fmla="*/ 0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" h="826">
                <a:moveTo>
                  <a:pt x="0" y="0"/>
                </a:moveTo>
                <a:lnTo>
                  <a:pt x="328" y="0"/>
                </a:lnTo>
                <a:lnTo>
                  <a:pt x="328" y="825"/>
                </a:lnTo>
                <a:lnTo>
                  <a:pt x="0" y="82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dirty="0" smtClean="0"/>
              <a:t> </a:t>
            </a:r>
            <a:r>
              <a:rPr lang="en-US" sz="2800" dirty="0" smtClean="0"/>
              <a:t>G</a:t>
            </a:r>
            <a:endParaRPr lang="en-US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133600" y="247239"/>
            <a:ext cx="4968255" cy="39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Sort 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shapes using 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4 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criteria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" name="Picture 3" descr="tempimage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39749"/>
            <a:ext cx="5867400" cy="46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4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empimage2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483" y="2028155"/>
            <a:ext cx="5550917" cy="46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Freeform 4"/>
          <p:cNvSpPr>
            <a:spLocks/>
          </p:cNvSpPr>
          <p:nvPr/>
        </p:nvSpPr>
        <p:spPr bwMode="auto">
          <a:xfrm>
            <a:off x="347846" y="1348826"/>
            <a:ext cx="763488" cy="733350"/>
          </a:xfrm>
          <a:custGeom>
            <a:avLst/>
            <a:gdLst>
              <a:gd name="T0" fmla="*/ 683 w 684"/>
              <a:gd name="T1" fmla="*/ 328 h 657"/>
              <a:gd name="T2" fmla="*/ 683 w 684"/>
              <a:gd name="T3" fmla="*/ 363 h 657"/>
              <a:gd name="T4" fmla="*/ 674 w 684"/>
              <a:gd name="T5" fmla="*/ 399 h 657"/>
              <a:gd name="T6" fmla="*/ 665 w 684"/>
              <a:gd name="T7" fmla="*/ 426 h 657"/>
              <a:gd name="T8" fmla="*/ 656 w 684"/>
              <a:gd name="T9" fmla="*/ 461 h 657"/>
              <a:gd name="T10" fmla="*/ 639 w 684"/>
              <a:gd name="T11" fmla="*/ 496 h 657"/>
              <a:gd name="T12" fmla="*/ 621 w 684"/>
              <a:gd name="T13" fmla="*/ 523 h 657"/>
              <a:gd name="T14" fmla="*/ 594 w 684"/>
              <a:gd name="T15" fmla="*/ 550 h 657"/>
              <a:gd name="T16" fmla="*/ 568 w 684"/>
              <a:gd name="T17" fmla="*/ 567 h 657"/>
              <a:gd name="T18" fmla="*/ 541 w 684"/>
              <a:gd name="T19" fmla="*/ 594 h 657"/>
              <a:gd name="T20" fmla="*/ 514 w 684"/>
              <a:gd name="T21" fmla="*/ 612 h 657"/>
              <a:gd name="T22" fmla="*/ 479 w 684"/>
              <a:gd name="T23" fmla="*/ 629 h 657"/>
              <a:gd name="T24" fmla="*/ 443 w 684"/>
              <a:gd name="T25" fmla="*/ 638 h 657"/>
              <a:gd name="T26" fmla="*/ 417 w 684"/>
              <a:gd name="T27" fmla="*/ 647 h 657"/>
              <a:gd name="T28" fmla="*/ 381 w 684"/>
              <a:gd name="T29" fmla="*/ 656 h 657"/>
              <a:gd name="T30" fmla="*/ 337 w 684"/>
              <a:gd name="T31" fmla="*/ 656 h 657"/>
              <a:gd name="T32" fmla="*/ 302 w 684"/>
              <a:gd name="T33" fmla="*/ 656 h 657"/>
              <a:gd name="T34" fmla="*/ 266 w 684"/>
              <a:gd name="T35" fmla="*/ 647 h 657"/>
              <a:gd name="T36" fmla="*/ 240 w 684"/>
              <a:gd name="T37" fmla="*/ 638 h 657"/>
              <a:gd name="T38" fmla="*/ 204 w 684"/>
              <a:gd name="T39" fmla="*/ 629 h 657"/>
              <a:gd name="T40" fmla="*/ 169 w 684"/>
              <a:gd name="T41" fmla="*/ 612 h 657"/>
              <a:gd name="T42" fmla="*/ 142 w 684"/>
              <a:gd name="T43" fmla="*/ 594 h 657"/>
              <a:gd name="T44" fmla="*/ 115 w 684"/>
              <a:gd name="T45" fmla="*/ 567 h 657"/>
              <a:gd name="T46" fmla="*/ 89 w 684"/>
              <a:gd name="T47" fmla="*/ 550 h 657"/>
              <a:gd name="T48" fmla="*/ 62 w 684"/>
              <a:gd name="T49" fmla="*/ 523 h 657"/>
              <a:gd name="T50" fmla="*/ 45 w 684"/>
              <a:gd name="T51" fmla="*/ 496 h 657"/>
              <a:gd name="T52" fmla="*/ 27 w 684"/>
              <a:gd name="T53" fmla="*/ 461 h 657"/>
              <a:gd name="T54" fmla="*/ 18 w 684"/>
              <a:gd name="T55" fmla="*/ 426 h 657"/>
              <a:gd name="T56" fmla="*/ 9 w 684"/>
              <a:gd name="T57" fmla="*/ 399 h 657"/>
              <a:gd name="T58" fmla="*/ 0 w 684"/>
              <a:gd name="T59" fmla="*/ 363 h 657"/>
              <a:gd name="T60" fmla="*/ 0 w 684"/>
              <a:gd name="T61" fmla="*/ 328 h 657"/>
              <a:gd name="T62" fmla="*/ 0 w 684"/>
              <a:gd name="T63" fmla="*/ 293 h 657"/>
              <a:gd name="T64" fmla="*/ 9 w 684"/>
              <a:gd name="T65" fmla="*/ 257 h 657"/>
              <a:gd name="T66" fmla="*/ 18 w 684"/>
              <a:gd name="T67" fmla="*/ 230 h 657"/>
              <a:gd name="T68" fmla="*/ 27 w 684"/>
              <a:gd name="T69" fmla="*/ 195 h 657"/>
              <a:gd name="T70" fmla="*/ 45 w 684"/>
              <a:gd name="T71" fmla="*/ 168 h 657"/>
              <a:gd name="T72" fmla="*/ 62 w 684"/>
              <a:gd name="T73" fmla="*/ 133 h 657"/>
              <a:gd name="T74" fmla="*/ 89 w 684"/>
              <a:gd name="T75" fmla="*/ 106 h 657"/>
              <a:gd name="T76" fmla="*/ 115 w 684"/>
              <a:gd name="T77" fmla="*/ 89 h 657"/>
              <a:gd name="T78" fmla="*/ 142 w 684"/>
              <a:gd name="T79" fmla="*/ 62 h 657"/>
              <a:gd name="T80" fmla="*/ 169 w 684"/>
              <a:gd name="T81" fmla="*/ 44 h 657"/>
              <a:gd name="T82" fmla="*/ 204 w 684"/>
              <a:gd name="T83" fmla="*/ 27 h 657"/>
              <a:gd name="T84" fmla="*/ 240 w 684"/>
              <a:gd name="T85" fmla="*/ 18 h 657"/>
              <a:gd name="T86" fmla="*/ 266 w 684"/>
              <a:gd name="T87" fmla="*/ 9 h 657"/>
              <a:gd name="T88" fmla="*/ 302 w 684"/>
              <a:gd name="T89" fmla="*/ 0 h 657"/>
              <a:gd name="T90" fmla="*/ 337 w 684"/>
              <a:gd name="T91" fmla="*/ 0 h 657"/>
              <a:gd name="T92" fmla="*/ 381 w 684"/>
              <a:gd name="T93" fmla="*/ 0 h 657"/>
              <a:gd name="T94" fmla="*/ 417 w 684"/>
              <a:gd name="T95" fmla="*/ 9 h 657"/>
              <a:gd name="T96" fmla="*/ 443 w 684"/>
              <a:gd name="T97" fmla="*/ 18 h 657"/>
              <a:gd name="T98" fmla="*/ 479 w 684"/>
              <a:gd name="T99" fmla="*/ 27 h 657"/>
              <a:gd name="T100" fmla="*/ 514 w 684"/>
              <a:gd name="T101" fmla="*/ 44 h 657"/>
              <a:gd name="T102" fmla="*/ 541 w 684"/>
              <a:gd name="T103" fmla="*/ 62 h 657"/>
              <a:gd name="T104" fmla="*/ 568 w 684"/>
              <a:gd name="T105" fmla="*/ 89 h 657"/>
              <a:gd name="T106" fmla="*/ 594 w 684"/>
              <a:gd name="T107" fmla="*/ 106 h 657"/>
              <a:gd name="T108" fmla="*/ 621 w 684"/>
              <a:gd name="T109" fmla="*/ 133 h 657"/>
              <a:gd name="T110" fmla="*/ 639 w 684"/>
              <a:gd name="T111" fmla="*/ 168 h 657"/>
              <a:gd name="T112" fmla="*/ 656 w 684"/>
              <a:gd name="T113" fmla="*/ 195 h 657"/>
              <a:gd name="T114" fmla="*/ 665 w 684"/>
              <a:gd name="T115" fmla="*/ 230 h 657"/>
              <a:gd name="T116" fmla="*/ 674 w 684"/>
              <a:gd name="T117" fmla="*/ 257 h 657"/>
              <a:gd name="T118" fmla="*/ 683 w 684"/>
              <a:gd name="T119" fmla="*/ 293 h 657"/>
              <a:gd name="T120" fmla="*/ 683 w 684"/>
              <a:gd name="T121" fmla="*/ 328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4" h="657">
                <a:moveTo>
                  <a:pt x="683" y="328"/>
                </a:moveTo>
                <a:lnTo>
                  <a:pt x="683" y="363"/>
                </a:lnTo>
                <a:lnTo>
                  <a:pt x="674" y="399"/>
                </a:lnTo>
                <a:lnTo>
                  <a:pt x="665" y="426"/>
                </a:lnTo>
                <a:lnTo>
                  <a:pt x="656" y="461"/>
                </a:lnTo>
                <a:lnTo>
                  <a:pt x="639" y="496"/>
                </a:lnTo>
                <a:lnTo>
                  <a:pt x="621" y="523"/>
                </a:lnTo>
                <a:lnTo>
                  <a:pt x="594" y="550"/>
                </a:lnTo>
                <a:lnTo>
                  <a:pt x="568" y="567"/>
                </a:lnTo>
                <a:lnTo>
                  <a:pt x="541" y="594"/>
                </a:lnTo>
                <a:lnTo>
                  <a:pt x="514" y="612"/>
                </a:lnTo>
                <a:lnTo>
                  <a:pt x="479" y="629"/>
                </a:lnTo>
                <a:lnTo>
                  <a:pt x="443" y="638"/>
                </a:lnTo>
                <a:lnTo>
                  <a:pt x="417" y="647"/>
                </a:lnTo>
                <a:lnTo>
                  <a:pt x="381" y="656"/>
                </a:lnTo>
                <a:lnTo>
                  <a:pt x="337" y="656"/>
                </a:lnTo>
                <a:lnTo>
                  <a:pt x="302" y="656"/>
                </a:lnTo>
                <a:lnTo>
                  <a:pt x="266" y="647"/>
                </a:lnTo>
                <a:lnTo>
                  <a:pt x="240" y="638"/>
                </a:lnTo>
                <a:lnTo>
                  <a:pt x="204" y="629"/>
                </a:lnTo>
                <a:lnTo>
                  <a:pt x="169" y="612"/>
                </a:lnTo>
                <a:lnTo>
                  <a:pt x="142" y="594"/>
                </a:lnTo>
                <a:lnTo>
                  <a:pt x="115" y="567"/>
                </a:lnTo>
                <a:lnTo>
                  <a:pt x="89" y="550"/>
                </a:lnTo>
                <a:lnTo>
                  <a:pt x="62" y="523"/>
                </a:lnTo>
                <a:lnTo>
                  <a:pt x="45" y="496"/>
                </a:lnTo>
                <a:lnTo>
                  <a:pt x="27" y="461"/>
                </a:lnTo>
                <a:lnTo>
                  <a:pt x="18" y="426"/>
                </a:lnTo>
                <a:lnTo>
                  <a:pt x="9" y="399"/>
                </a:lnTo>
                <a:lnTo>
                  <a:pt x="0" y="363"/>
                </a:lnTo>
                <a:lnTo>
                  <a:pt x="0" y="328"/>
                </a:lnTo>
                <a:lnTo>
                  <a:pt x="0" y="293"/>
                </a:lnTo>
                <a:lnTo>
                  <a:pt x="9" y="257"/>
                </a:lnTo>
                <a:lnTo>
                  <a:pt x="18" y="230"/>
                </a:lnTo>
                <a:lnTo>
                  <a:pt x="27" y="195"/>
                </a:lnTo>
                <a:lnTo>
                  <a:pt x="45" y="168"/>
                </a:lnTo>
                <a:lnTo>
                  <a:pt x="62" y="133"/>
                </a:lnTo>
                <a:lnTo>
                  <a:pt x="89" y="106"/>
                </a:lnTo>
                <a:lnTo>
                  <a:pt x="115" y="89"/>
                </a:lnTo>
                <a:lnTo>
                  <a:pt x="142" y="62"/>
                </a:lnTo>
                <a:lnTo>
                  <a:pt x="169" y="44"/>
                </a:lnTo>
                <a:lnTo>
                  <a:pt x="204" y="27"/>
                </a:lnTo>
                <a:lnTo>
                  <a:pt x="240" y="18"/>
                </a:lnTo>
                <a:lnTo>
                  <a:pt x="266" y="9"/>
                </a:lnTo>
                <a:lnTo>
                  <a:pt x="302" y="0"/>
                </a:lnTo>
                <a:lnTo>
                  <a:pt x="337" y="0"/>
                </a:lnTo>
                <a:lnTo>
                  <a:pt x="381" y="0"/>
                </a:lnTo>
                <a:lnTo>
                  <a:pt x="417" y="9"/>
                </a:lnTo>
                <a:lnTo>
                  <a:pt x="443" y="18"/>
                </a:lnTo>
                <a:lnTo>
                  <a:pt x="479" y="27"/>
                </a:lnTo>
                <a:lnTo>
                  <a:pt x="514" y="44"/>
                </a:lnTo>
                <a:lnTo>
                  <a:pt x="541" y="62"/>
                </a:lnTo>
                <a:lnTo>
                  <a:pt x="568" y="89"/>
                </a:lnTo>
                <a:lnTo>
                  <a:pt x="594" y="106"/>
                </a:lnTo>
                <a:lnTo>
                  <a:pt x="621" y="133"/>
                </a:lnTo>
                <a:lnTo>
                  <a:pt x="639" y="168"/>
                </a:lnTo>
                <a:lnTo>
                  <a:pt x="656" y="195"/>
                </a:lnTo>
                <a:lnTo>
                  <a:pt x="665" y="230"/>
                </a:lnTo>
                <a:lnTo>
                  <a:pt x="674" y="257"/>
                </a:lnTo>
                <a:lnTo>
                  <a:pt x="683" y="293"/>
                </a:lnTo>
                <a:lnTo>
                  <a:pt x="683" y="328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7679160" y="5875234"/>
            <a:ext cx="743396" cy="773535"/>
          </a:xfrm>
          <a:custGeom>
            <a:avLst/>
            <a:gdLst>
              <a:gd name="T0" fmla="*/ 328 w 666"/>
              <a:gd name="T1" fmla="*/ 0 h 693"/>
              <a:gd name="T2" fmla="*/ 665 w 666"/>
              <a:gd name="T3" fmla="*/ 266 h 693"/>
              <a:gd name="T4" fmla="*/ 540 w 666"/>
              <a:gd name="T5" fmla="*/ 692 h 693"/>
              <a:gd name="T6" fmla="*/ 124 w 666"/>
              <a:gd name="T7" fmla="*/ 692 h 693"/>
              <a:gd name="T8" fmla="*/ 0 w 666"/>
              <a:gd name="T9" fmla="*/ 266 h 693"/>
              <a:gd name="T10" fmla="*/ 328 w 666"/>
              <a:gd name="T11" fmla="*/ 0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6" h="693">
                <a:moveTo>
                  <a:pt x="328" y="0"/>
                </a:moveTo>
                <a:lnTo>
                  <a:pt x="665" y="266"/>
                </a:lnTo>
                <a:lnTo>
                  <a:pt x="540" y="692"/>
                </a:lnTo>
                <a:lnTo>
                  <a:pt x="124" y="692"/>
                </a:lnTo>
                <a:lnTo>
                  <a:pt x="0" y="266"/>
                </a:lnTo>
                <a:lnTo>
                  <a:pt x="328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7650011" y="1318688"/>
            <a:ext cx="822648" cy="793626"/>
          </a:xfrm>
          <a:custGeom>
            <a:avLst/>
            <a:gdLst>
              <a:gd name="T0" fmla="*/ 736 w 737"/>
              <a:gd name="T1" fmla="*/ 710 h 711"/>
              <a:gd name="T2" fmla="*/ 0 w 737"/>
              <a:gd name="T3" fmla="*/ 710 h 711"/>
              <a:gd name="T4" fmla="*/ 364 w 737"/>
              <a:gd name="T5" fmla="*/ 0 h 711"/>
              <a:gd name="T6" fmla="*/ 736 w 737"/>
              <a:gd name="T7" fmla="*/ 710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7" h="711">
                <a:moveTo>
                  <a:pt x="736" y="710"/>
                </a:moveTo>
                <a:lnTo>
                  <a:pt x="0" y="710"/>
                </a:lnTo>
                <a:lnTo>
                  <a:pt x="364" y="0"/>
                </a:lnTo>
                <a:lnTo>
                  <a:pt x="736" y="710"/>
                </a:lnTo>
                <a:close/>
              </a:path>
            </a:pathLst>
          </a:custGeom>
          <a:solidFill>
            <a:srgbClr val="80008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632892" y="5621239"/>
            <a:ext cx="763488" cy="792510"/>
          </a:xfrm>
          <a:custGeom>
            <a:avLst/>
            <a:gdLst>
              <a:gd name="T0" fmla="*/ 0 w 684"/>
              <a:gd name="T1" fmla="*/ 0 h 710"/>
              <a:gd name="T2" fmla="*/ 683 w 684"/>
              <a:gd name="T3" fmla="*/ 0 h 710"/>
              <a:gd name="T4" fmla="*/ 683 w 684"/>
              <a:gd name="T5" fmla="*/ 709 h 710"/>
              <a:gd name="T6" fmla="*/ 0 w 684"/>
              <a:gd name="T7" fmla="*/ 709 h 710"/>
              <a:gd name="T8" fmla="*/ 0 w 684"/>
              <a:gd name="T9" fmla="*/ 0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" h="710">
                <a:moveTo>
                  <a:pt x="0" y="0"/>
                </a:moveTo>
                <a:lnTo>
                  <a:pt x="683" y="0"/>
                </a:lnTo>
                <a:lnTo>
                  <a:pt x="683" y="709"/>
                </a:lnTo>
                <a:lnTo>
                  <a:pt x="0" y="709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09389" y="2444502"/>
            <a:ext cx="1317129" cy="446484"/>
          </a:xfrm>
          <a:custGeom>
            <a:avLst/>
            <a:gdLst>
              <a:gd name="T0" fmla="*/ 0 w 1180"/>
              <a:gd name="T1" fmla="*/ 0 h 400"/>
              <a:gd name="T2" fmla="*/ 1179 w 1180"/>
              <a:gd name="T3" fmla="*/ 0 h 400"/>
              <a:gd name="T4" fmla="*/ 1179 w 1180"/>
              <a:gd name="T5" fmla="*/ 399 h 400"/>
              <a:gd name="T6" fmla="*/ 0 w 1180"/>
              <a:gd name="T7" fmla="*/ 399 h 400"/>
              <a:gd name="T8" fmla="*/ 0 w 1180"/>
              <a:gd name="T9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0" h="400">
                <a:moveTo>
                  <a:pt x="0" y="0"/>
                </a:moveTo>
                <a:lnTo>
                  <a:pt x="1179" y="0"/>
                </a:lnTo>
                <a:lnTo>
                  <a:pt x="1179" y="399"/>
                </a:lnTo>
                <a:lnTo>
                  <a:pt x="0" y="39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7729861" y="3399978"/>
            <a:ext cx="694283" cy="723305"/>
          </a:xfrm>
          <a:custGeom>
            <a:avLst/>
            <a:gdLst>
              <a:gd name="T0" fmla="*/ 0 w 622"/>
              <a:gd name="T1" fmla="*/ 0 h 648"/>
              <a:gd name="T2" fmla="*/ 621 w 622"/>
              <a:gd name="T3" fmla="*/ 0 h 648"/>
              <a:gd name="T4" fmla="*/ 621 w 622"/>
              <a:gd name="T5" fmla="*/ 647 h 648"/>
              <a:gd name="T6" fmla="*/ 0 w 622"/>
              <a:gd name="T7" fmla="*/ 647 h 648"/>
              <a:gd name="T8" fmla="*/ 0 w 622"/>
              <a:gd name="T9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2" h="648">
                <a:moveTo>
                  <a:pt x="0" y="0"/>
                </a:moveTo>
                <a:lnTo>
                  <a:pt x="621" y="0"/>
                </a:lnTo>
                <a:lnTo>
                  <a:pt x="621" y="647"/>
                </a:lnTo>
                <a:lnTo>
                  <a:pt x="0" y="647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89297" y="4067473"/>
            <a:ext cx="1040309" cy="1010171"/>
          </a:xfrm>
          <a:custGeom>
            <a:avLst/>
            <a:gdLst>
              <a:gd name="T0" fmla="*/ 931 w 932"/>
              <a:gd name="T1" fmla="*/ 452 h 905"/>
              <a:gd name="T2" fmla="*/ 700 w 932"/>
              <a:gd name="T3" fmla="*/ 904 h 905"/>
              <a:gd name="T4" fmla="*/ 230 w 932"/>
              <a:gd name="T5" fmla="*/ 904 h 905"/>
              <a:gd name="T6" fmla="*/ 0 w 932"/>
              <a:gd name="T7" fmla="*/ 452 h 905"/>
              <a:gd name="T8" fmla="*/ 230 w 932"/>
              <a:gd name="T9" fmla="*/ 0 h 905"/>
              <a:gd name="T10" fmla="*/ 700 w 932"/>
              <a:gd name="T11" fmla="*/ 0 h 905"/>
              <a:gd name="T12" fmla="*/ 931 w 932"/>
              <a:gd name="T13" fmla="*/ 452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2" h="905">
                <a:moveTo>
                  <a:pt x="931" y="452"/>
                </a:moveTo>
                <a:lnTo>
                  <a:pt x="700" y="904"/>
                </a:lnTo>
                <a:lnTo>
                  <a:pt x="230" y="904"/>
                </a:lnTo>
                <a:lnTo>
                  <a:pt x="0" y="452"/>
                </a:lnTo>
                <a:lnTo>
                  <a:pt x="230" y="0"/>
                </a:lnTo>
                <a:lnTo>
                  <a:pt x="700" y="0"/>
                </a:lnTo>
                <a:lnTo>
                  <a:pt x="931" y="452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7728678" y="185265"/>
            <a:ext cx="990079" cy="743396"/>
          </a:xfrm>
          <a:custGeom>
            <a:avLst/>
            <a:gdLst>
              <a:gd name="T0" fmla="*/ 0 w 887"/>
              <a:gd name="T1" fmla="*/ 0 h 666"/>
              <a:gd name="T2" fmla="*/ 0 w 887"/>
              <a:gd name="T3" fmla="*/ 665 h 666"/>
              <a:gd name="T4" fmla="*/ 886 w 887"/>
              <a:gd name="T5" fmla="*/ 665 h 666"/>
              <a:gd name="T6" fmla="*/ 0 w 887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7" h="666">
                <a:moveTo>
                  <a:pt x="0" y="0"/>
                </a:moveTo>
                <a:lnTo>
                  <a:pt x="0" y="665"/>
                </a:lnTo>
                <a:lnTo>
                  <a:pt x="886" y="665"/>
                </a:lnTo>
                <a:lnTo>
                  <a:pt x="0" y="0"/>
                </a:lnTo>
                <a:close/>
              </a:path>
            </a:pathLst>
          </a:custGeom>
          <a:solidFill>
            <a:srgbClr val="1400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7913881" y="2509161"/>
            <a:ext cx="991195" cy="496714"/>
          </a:xfrm>
          <a:custGeom>
            <a:avLst/>
            <a:gdLst>
              <a:gd name="T0" fmla="*/ 444 w 888"/>
              <a:gd name="T1" fmla="*/ 0 h 445"/>
              <a:gd name="T2" fmla="*/ 887 w 888"/>
              <a:gd name="T3" fmla="*/ 444 h 445"/>
              <a:gd name="T4" fmla="*/ 0 w 888"/>
              <a:gd name="T5" fmla="*/ 444 h 445"/>
              <a:gd name="T6" fmla="*/ 444 w 888"/>
              <a:gd name="T7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8" h="445">
                <a:moveTo>
                  <a:pt x="444" y="0"/>
                </a:moveTo>
                <a:lnTo>
                  <a:pt x="887" y="444"/>
                </a:lnTo>
                <a:lnTo>
                  <a:pt x="0" y="444"/>
                </a:lnTo>
                <a:lnTo>
                  <a:pt x="444" y="0"/>
                </a:lnTo>
                <a:close/>
              </a:path>
            </a:pathLst>
          </a:custGeom>
          <a:solidFill>
            <a:srgbClr val="1400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821531" y="4641206"/>
            <a:ext cx="772418" cy="713259"/>
          </a:xfrm>
          <a:custGeom>
            <a:avLst/>
            <a:gdLst>
              <a:gd name="T0" fmla="*/ 691 w 692"/>
              <a:gd name="T1" fmla="*/ 0 h 639"/>
              <a:gd name="T2" fmla="*/ 691 w 692"/>
              <a:gd name="T3" fmla="*/ 638 h 639"/>
              <a:gd name="T4" fmla="*/ 0 w 692"/>
              <a:gd name="T5" fmla="*/ 638 h 639"/>
              <a:gd name="T6" fmla="*/ 691 w 692"/>
              <a:gd name="T7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2" h="639">
                <a:moveTo>
                  <a:pt x="691" y="0"/>
                </a:moveTo>
                <a:lnTo>
                  <a:pt x="691" y="638"/>
                </a:lnTo>
                <a:lnTo>
                  <a:pt x="0" y="638"/>
                </a:lnTo>
                <a:lnTo>
                  <a:pt x="691" y="0"/>
                </a:lnTo>
                <a:close/>
              </a:path>
            </a:pathLst>
          </a:custGeom>
          <a:solidFill>
            <a:srgbClr val="1400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454436" y="195699"/>
            <a:ext cx="990079" cy="743396"/>
          </a:xfrm>
          <a:custGeom>
            <a:avLst/>
            <a:gdLst>
              <a:gd name="T0" fmla="*/ 0 w 887"/>
              <a:gd name="T1" fmla="*/ 0 h 666"/>
              <a:gd name="T2" fmla="*/ 0 w 887"/>
              <a:gd name="T3" fmla="*/ 665 h 666"/>
              <a:gd name="T4" fmla="*/ 886 w 887"/>
              <a:gd name="T5" fmla="*/ 665 h 666"/>
              <a:gd name="T6" fmla="*/ 0 w 887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7" h="666">
                <a:moveTo>
                  <a:pt x="0" y="0"/>
                </a:moveTo>
                <a:lnTo>
                  <a:pt x="0" y="665"/>
                </a:lnTo>
                <a:lnTo>
                  <a:pt x="886" y="665"/>
                </a:lnTo>
                <a:lnTo>
                  <a:pt x="0" y="0"/>
                </a:lnTo>
                <a:close/>
              </a:path>
            </a:pathLst>
          </a:cu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r>
              <a:rPr lang="en-US" sz="2800" dirty="0"/>
              <a:t>A</a:t>
            </a:r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555818" y="4603910"/>
            <a:ext cx="990079" cy="862831"/>
          </a:xfrm>
          <a:custGeom>
            <a:avLst/>
            <a:gdLst>
              <a:gd name="T0" fmla="*/ 886 w 887"/>
              <a:gd name="T1" fmla="*/ 772 h 773"/>
              <a:gd name="T2" fmla="*/ 0 w 887"/>
              <a:gd name="T3" fmla="*/ 772 h 773"/>
              <a:gd name="T4" fmla="*/ 443 w 887"/>
              <a:gd name="T5" fmla="*/ 0 h 773"/>
              <a:gd name="T6" fmla="*/ 886 w 887"/>
              <a:gd name="T7" fmla="*/ 77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7" h="773">
                <a:moveTo>
                  <a:pt x="886" y="772"/>
                </a:moveTo>
                <a:lnTo>
                  <a:pt x="0" y="772"/>
                </a:lnTo>
                <a:lnTo>
                  <a:pt x="443" y="0"/>
                </a:lnTo>
                <a:lnTo>
                  <a:pt x="886" y="772"/>
                </a:lnTo>
                <a:close/>
              </a:path>
            </a:pathLst>
          </a:cu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en-US" sz="2800" dirty="0" smtClean="0"/>
              <a:t>I</a:t>
            </a:r>
            <a:endParaRPr lang="en-US" dirty="0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168548" y="3315147"/>
            <a:ext cx="1583903" cy="446484"/>
          </a:xfrm>
          <a:custGeom>
            <a:avLst/>
            <a:gdLst>
              <a:gd name="T0" fmla="*/ 399 w 1419"/>
              <a:gd name="T1" fmla="*/ 0 h 400"/>
              <a:gd name="T2" fmla="*/ 0 w 1419"/>
              <a:gd name="T3" fmla="*/ 399 h 400"/>
              <a:gd name="T4" fmla="*/ 1418 w 1419"/>
              <a:gd name="T5" fmla="*/ 364 h 400"/>
              <a:gd name="T6" fmla="*/ 399 w 1419"/>
              <a:gd name="T7" fmla="*/ 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9" h="400">
                <a:moveTo>
                  <a:pt x="399" y="0"/>
                </a:moveTo>
                <a:lnTo>
                  <a:pt x="0" y="399"/>
                </a:lnTo>
                <a:lnTo>
                  <a:pt x="1418" y="364"/>
                </a:lnTo>
                <a:lnTo>
                  <a:pt x="399" y="0"/>
                </a:lnTo>
                <a:close/>
              </a:path>
            </a:pathLst>
          </a:custGeom>
          <a:solidFill>
            <a:srgbClr val="1400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91" tIns="32146" rIns="64291" bIns="32146" anchor="ctr"/>
          <a:lstStyle/>
          <a:p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8535550" y="4054176"/>
            <a:ext cx="535781" cy="1099468"/>
          </a:xfrm>
          <a:custGeom>
            <a:avLst/>
            <a:gdLst>
              <a:gd name="T0" fmla="*/ 0 w 480"/>
              <a:gd name="T1" fmla="*/ 984 h 985"/>
              <a:gd name="T2" fmla="*/ 249 w 480"/>
              <a:gd name="T3" fmla="*/ 0 h 985"/>
              <a:gd name="T4" fmla="*/ 479 w 480"/>
              <a:gd name="T5" fmla="*/ 390 h 985"/>
              <a:gd name="T6" fmla="*/ 0 w 480"/>
              <a:gd name="T7" fmla="*/ 984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985">
                <a:moveTo>
                  <a:pt x="0" y="984"/>
                </a:moveTo>
                <a:lnTo>
                  <a:pt x="249" y="0"/>
                </a:lnTo>
                <a:lnTo>
                  <a:pt x="479" y="390"/>
                </a:lnTo>
                <a:lnTo>
                  <a:pt x="0" y="98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/>
        </p:spPr>
        <p:txBody>
          <a:bodyPr wrap="none" lIns="64291" tIns="32146" rIns="64291" bIns="32146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082849" y="171700"/>
            <a:ext cx="5156151" cy="79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Choose your own criteria </a:t>
            </a:r>
            <a:endParaRPr lang="en-GB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sort 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shapes</a:t>
            </a:r>
            <a:endParaRPr lang="en-GB" sz="2000" b="1" dirty="0">
              <a:solidFill>
                <a:srgbClr val="0D0000"/>
              </a:solidFill>
              <a:latin typeface="Comic Sans MS" pitchFamily="66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61463"/>
            <a:ext cx="1752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Oval 1"/>
          <p:cNvSpPr>
            <a:spLocks noChangeArrowheads="1"/>
          </p:cNvSpPr>
          <p:nvPr/>
        </p:nvSpPr>
        <p:spPr bwMode="auto">
          <a:xfrm>
            <a:off x="2114560" y="2214554"/>
            <a:ext cx="3171816" cy="29686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4429124" y="2214554"/>
            <a:ext cx="3171816" cy="2968625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00166" y="1142984"/>
            <a:ext cx="2928958" cy="7858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Straight Sides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43504" y="1571612"/>
            <a:ext cx="2728914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Curved Sides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57158" y="1214422"/>
            <a:ext cx="1071570" cy="1000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/>
              <a:t>A</a:t>
            </a:r>
            <a:endParaRPr lang="en-US" dirty="0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8101010" y="1500174"/>
            <a:ext cx="1042990" cy="1000132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642910" y="4572008"/>
            <a:ext cx="1214446" cy="114300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/>
              <a:t>D</a:t>
            </a:r>
            <a:endParaRPr lang="en-US" dirty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7500958" y="5072074"/>
            <a:ext cx="1285876" cy="785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/>
              <a:t>C</a:t>
            </a:r>
            <a:endParaRPr lang="en-US" dirty="0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2428860" y="357166"/>
            <a:ext cx="4857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441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Straight and Curved Side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143372" y="5357802"/>
            <a:ext cx="1500198" cy="1428760"/>
          </a:xfrm>
          <a:prstGeom prst="ellipse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dirty="0" smtClean="0"/>
              <a:t>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656399" y="6042752"/>
            <a:ext cx="2344361" cy="815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86050" y="2714620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3286116" y="3214686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2857488" y="3857628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5786446" y="3357562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4500562" y="3429000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46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773382" y="468390"/>
            <a:ext cx="5245075" cy="39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/>
            <a:r>
              <a:rPr lang="en-GB" sz="4000" b="1" u="sng" dirty="0" smtClean="0">
                <a:solidFill>
                  <a:srgbClr val="0D0000"/>
                </a:solidFill>
                <a:latin typeface="Comic Sans MS" pitchFamily="66" charset="0"/>
              </a:rPr>
              <a:t>CHALLENGE</a:t>
            </a:r>
            <a:endParaRPr lang="en-GB" sz="4000" b="1" u="sng" dirty="0">
              <a:solidFill>
                <a:srgbClr val="0D0000"/>
              </a:solidFill>
              <a:latin typeface="Comic Sans MS" pitchFamily="66" charset="0"/>
            </a:endParaRPr>
          </a:p>
        </p:txBody>
      </p:sp>
      <p:pic>
        <p:nvPicPr>
          <p:cNvPr id="35843" name="Picture 3" descr="tempimage4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1639"/>
          <a:stretch/>
        </p:blipFill>
        <p:spPr bwMode="auto">
          <a:xfrm>
            <a:off x="1254340" y="1525788"/>
            <a:ext cx="6594260" cy="500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 descr="tempimage4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71305"/>
            <a:ext cx="1326059" cy="15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 descr="tempimage4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38" y="87762"/>
            <a:ext cx="1226715" cy="115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 descr="tempimage4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0511" cy="14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 descr="tempimage4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0" y="3657601"/>
            <a:ext cx="1303561" cy="136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 descr="tempimage40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359" y="3500438"/>
            <a:ext cx="974094" cy="120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 descr="tempimage40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46"/>
            <a:ext cx="1071538" cy="160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 descr="tempimage4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88808" y="5214382"/>
            <a:ext cx="1783251" cy="9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 descr="tempimage4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233677"/>
            <a:ext cx="1142976" cy="148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D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8596" y="1428736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596" y="2714620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34" y="4000504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57158" y="5643578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8072462" y="6143644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8358214" y="4058550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8215338" y="2285992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8072462" y="1071546"/>
            <a:ext cx="346026" cy="3442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03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00400"/>
            <a:ext cx="7772400" cy="1143000"/>
          </a:xfrm>
          <a:solidFill>
            <a:srgbClr val="669900"/>
          </a:solidFill>
        </p:spPr>
        <p:txBody>
          <a:bodyPr>
            <a:noAutofit/>
          </a:bodyPr>
          <a:lstStyle/>
          <a:p>
            <a:r>
              <a:rPr lang="en-GB" sz="7200" dirty="0">
                <a:solidFill>
                  <a:schemeClr val="tx1"/>
                </a:solidFill>
                <a:latin typeface="SassoonPrimaryType" pitchFamily="2" charset="0"/>
              </a:rPr>
              <a:t>Can you guess the shape?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0" y="47244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7239000" y="4724400"/>
            <a:ext cx="16002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57200" y="457200"/>
            <a:ext cx="1676400" cy="1676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543800" y="381000"/>
            <a:ext cx="1295400" cy="2590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curved side.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no </a:t>
            </a:r>
            <a:r>
              <a:rPr lang="en-GB" sz="4000" dirty="0" smtClean="0">
                <a:solidFill>
                  <a:schemeClr val="accent2"/>
                </a:solidFill>
                <a:latin typeface="SassoonPrimaryType" pitchFamily="2" charset="0"/>
              </a:rPr>
              <a:t>vertices</a:t>
            </a: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29718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505200" y="3886200"/>
            <a:ext cx="2438400" cy="24384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248400" y="3810000"/>
            <a:ext cx="1828800" cy="1676400"/>
          </a:xfrm>
          <a:prstGeom prst="wedgeEllipseCallout">
            <a:avLst>
              <a:gd name="adj1" fmla="val -67884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circle!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  <p:bldP spid="10248" grpId="0" animBg="1" autoUpdateAnimBg="0"/>
      <p:bldP spid="1025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908175" y="3429000"/>
            <a:ext cx="5400675" cy="3095625"/>
            <a:chOff x="839" y="1389"/>
            <a:chExt cx="3402" cy="2359"/>
          </a:xfrm>
        </p:grpSpPr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1474" y="1389"/>
              <a:ext cx="2177" cy="2132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474" y="2478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839" y="2478"/>
              <a:ext cx="3402" cy="127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1474" y="2478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1 curved side.</a:t>
            </a:r>
            <a:endParaRPr lang="en-GB" sz="240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755650" y="5300663"/>
            <a:ext cx="4308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4140200" y="3573463"/>
            <a:ext cx="977900" cy="1222375"/>
          </a:xfrm>
          <a:prstGeom prst="smileyFace">
            <a:avLst>
              <a:gd name="adj" fmla="val 4653"/>
            </a:avLst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5508625" y="1989138"/>
            <a:ext cx="2951163" cy="1828800"/>
          </a:xfrm>
          <a:prstGeom prst="wedgeEllipseCallout">
            <a:avLst>
              <a:gd name="adj1" fmla="val -48065"/>
              <a:gd name="adj2" fmla="val 578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Semi-circle!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95288" y="2276475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0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8350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  <p:bldP spid="25613" grpId="0" autoUpdateAnimBg="0"/>
      <p:bldP spid="25614" grpId="0" autoUpdateAnimBg="0"/>
      <p:bldP spid="25615" grpId="0" animBg="1"/>
      <p:bldP spid="25616" grpId="0" animBg="1" autoUpdateAnimBg="0"/>
      <p:bldP spid="256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971800" y="3124200"/>
            <a:ext cx="3200400" cy="3048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3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3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2362200"/>
            <a:ext cx="3890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40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886200" y="42672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248400" y="3657600"/>
            <a:ext cx="2362200" cy="1828800"/>
          </a:xfrm>
          <a:prstGeom prst="wedgeEllipseCallout">
            <a:avLst>
              <a:gd name="adj1" fmla="val -63843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triangle!</a:t>
            </a:r>
            <a:endParaRPr lang="en-GB" sz="2400">
              <a:latin typeface="Times New Roman" pitchFamily="18" charset="0"/>
            </a:endParaRPr>
          </a:p>
        </p:txBody>
      </p:sp>
      <p:pic>
        <p:nvPicPr>
          <p:cNvPr id="11276" name="Picture 12" descr="MCj0100214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404813"/>
            <a:ext cx="2479675" cy="197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7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-0.00624 C -0.17708 -0.01086 -0.21736 -0.01965 -0.25816 -0.02728 C -0.2783 -0.02659 -0.29844 -0.02705 -0.31857 -0.0252 C -0.33472 -0.02358 -0.31614 -0.01965 -0.32969 -0.01664 C -0.34114 -0.0141 -0.35295 -0.01387 -0.36458 -0.01248 C -0.39201 -0.00485 -0.44132 0.01503 -0.46302 0.03607 C -0.47448 0.04717 -0.4868 0.06336 -0.49948 0.07214 C -0.5118 0.09411 -0.49583 0.06729 -0.51059 0.08694 C -0.51736 0.09596 -0.52726 0.12602 -0.52969 0.13758 C -0.5316 0.14659 -0.53281 0.15584 -0.53437 0.16509 C -0.53489 0.16787 -0.53594 0.17341 -0.53594 0.17341 C -0.53524 0.1933 -0.54219 0.22289 -0.52482 0.22844 C -0.49982 0.22544 -0.47309 0.22428 -0.44861 0.21573 C -0.42847 0.20856 -0.40816 0.19931 -0.38837 0.19052 C -0.37187 0.18336 -0.35555 0.18474 -0.33906 0.17573 C -0.32587 0.16856 -0.32378 0.16625 -0.31059 0.16301 C -0.29514 0.15931 -0.26354 0.15908 -0.25503 0.15862 C -0.23507 0.16093 -0.22482 0.15862 -0.20903 0.16717 C -0.19028 0.17735 -0.18212 0.19815 -0.17239 0.22012 C -0.16476 0.23746 -0.15469 0.25018 -0.14861 0.26868 C -0.14566 0.29665 -0.1408 0.33388 -0.14705 0.36162 C -0.14791 0.36509 -0.15816 0.37295 -0.16128 0.37434 C -0.18906 0.38683 -0.21423 0.39029 -0.24392 0.3933 C -0.61476 0.39099 -0.47673 0.39122 -0.65816 0.39122 " pathEditMode="relative" ptsTypes="fffffffffffffffffffffffA">
                                      <p:cBhvr>
                                        <p:cTn id="52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67" grpId="0" autoUpdateAnimBg="0"/>
      <p:bldP spid="11268" grpId="0" autoUpdateAnimBg="0"/>
      <p:bldP spid="11269" grpId="0" autoUpdateAnimBg="0"/>
      <p:bldP spid="11271" grpId="0" autoUpdateAnimBg="0"/>
      <p:bldP spid="11272" grpId="0" animBg="1"/>
      <p:bldP spid="1127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203575" y="4076700"/>
            <a:ext cx="2514600" cy="2514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" y="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am a flat shape.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81000" y="685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I have 4 straight sides.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1447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  <a:latin typeface="SassoonPrimaryType" pitchFamily="2" charset="0"/>
              </a:rPr>
              <a:t>I have 4 vertices.</a:t>
            </a:r>
            <a:endParaRPr lang="en-GB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1000" y="21336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4000">
                <a:solidFill>
                  <a:schemeClr val="accent2"/>
                </a:solidFill>
                <a:latin typeface="SassoonPrimaryType" pitchFamily="2" charset="0"/>
              </a:rPr>
              <a:t>All my sides are the same length.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23850" y="3500438"/>
            <a:ext cx="389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GB" sz="3600">
                <a:solidFill>
                  <a:srgbClr val="FF0000"/>
                </a:solidFill>
                <a:latin typeface="SassoonPrimaryType" pitchFamily="2" charset="0"/>
              </a:rPr>
              <a:t>What shape am I?</a:t>
            </a:r>
            <a:endParaRPr lang="en-GB" sz="3600">
              <a:solidFill>
                <a:srgbClr val="CC00CC"/>
              </a:solidFill>
              <a:latin typeface="SassoonPrimaryType" pitchFamily="2" charset="0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3635375" y="4292600"/>
            <a:ext cx="1447800" cy="17526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6248400" y="3810000"/>
            <a:ext cx="2211388" cy="1676400"/>
          </a:xfrm>
          <a:prstGeom prst="wedgeEllipseCallout">
            <a:avLst>
              <a:gd name="adj1" fmla="val -64787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I’m a </a:t>
            </a:r>
          </a:p>
          <a:p>
            <a:pPr eaLnBrk="0" hangingPunct="0"/>
            <a:r>
              <a:rPr lang="en-GB" sz="4000">
                <a:solidFill>
                  <a:srgbClr val="FF0000"/>
                </a:solidFill>
                <a:latin typeface="SassoonPrimaryType" pitchFamily="2" charset="0"/>
              </a:rPr>
              <a:t>square!</a:t>
            </a:r>
            <a:endParaRPr lang="en-GB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utoUpdateAnimBg="0"/>
      <p:bldP spid="3085" grpId="0" autoUpdateAnimBg="0"/>
      <p:bldP spid="3086" grpId="0" autoUpdateAnimBg="0"/>
      <p:bldP spid="3087" grpId="0" autoUpdateAnimBg="0"/>
      <p:bldP spid="3089" grpId="0" autoUpdateAnimBg="0"/>
      <p:bldP spid="3090" grpId="0" animBg="1"/>
      <p:bldP spid="3092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1034</Words>
  <Application>Microsoft Office PowerPoint</Application>
  <PresentationFormat>On-screen Show (4:3)</PresentationFormat>
  <Paragraphs>317</Paragraphs>
  <Slides>49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IDENTIFYING SHAPE PROPERTIES </vt:lpstr>
      <vt:lpstr>What properties does a 2D SHAPE have ?</vt:lpstr>
      <vt:lpstr>PowerPoint Presentation</vt:lpstr>
      <vt:lpstr>PowerPoint Presentation</vt:lpstr>
      <vt:lpstr>Can you guess the shape?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</vt:lpstr>
      <vt:lpstr>What properties does a 3D SHAPE have ?</vt:lpstr>
      <vt:lpstr>PowerPoint Presentation</vt:lpstr>
      <vt:lpstr>PowerPoint Presentation</vt:lpstr>
      <vt:lpstr>PowerPoint Presentation</vt:lpstr>
      <vt:lpstr>PowerPoint Presentation</vt:lpstr>
      <vt:lpstr>Can you guess the shape?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</vt:lpstr>
      <vt:lpstr>Finish this TABLE of  PROPERTIES of SHAPES</vt:lpstr>
      <vt:lpstr>SORTING SHAPES</vt:lpstr>
      <vt:lpstr>Find shapes that  match a property</vt:lpstr>
      <vt:lpstr>Find the ODD ONE OUT</vt:lpstr>
      <vt:lpstr>Example:</vt:lpstr>
      <vt:lpstr>Question 1</vt:lpstr>
      <vt:lpstr>Question 2</vt:lpstr>
      <vt:lpstr>Question 3</vt:lpstr>
      <vt:lpstr>Question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47</cp:revision>
  <dcterms:created xsi:type="dcterms:W3CDTF">2014-02-07T15:25:58Z</dcterms:created>
  <dcterms:modified xsi:type="dcterms:W3CDTF">2014-02-12T17:48:29Z</dcterms:modified>
</cp:coreProperties>
</file>